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6"/>
  </p:notesMasterIdLst>
  <p:sldIdLst>
    <p:sldId id="257" r:id="rId2"/>
    <p:sldId id="295" r:id="rId3"/>
    <p:sldId id="327" r:id="rId4"/>
    <p:sldId id="329" r:id="rId5"/>
    <p:sldId id="330" r:id="rId6"/>
    <p:sldId id="331" r:id="rId7"/>
    <p:sldId id="259" r:id="rId8"/>
    <p:sldId id="307" r:id="rId9"/>
    <p:sldId id="308" r:id="rId10"/>
    <p:sldId id="338" r:id="rId11"/>
    <p:sldId id="261" r:id="rId12"/>
    <p:sldId id="275" r:id="rId13"/>
    <p:sldId id="276" r:id="rId14"/>
    <p:sldId id="314" r:id="rId15"/>
    <p:sldId id="313" r:id="rId16"/>
    <p:sldId id="279" r:id="rId17"/>
    <p:sldId id="280" r:id="rId18"/>
    <p:sldId id="282" r:id="rId19"/>
    <p:sldId id="284" r:id="rId20"/>
    <p:sldId id="285" r:id="rId21"/>
    <p:sldId id="286" r:id="rId22"/>
    <p:sldId id="287" r:id="rId23"/>
    <p:sldId id="320" r:id="rId24"/>
    <p:sldId id="400" r:id="rId25"/>
    <p:sldId id="402" r:id="rId26"/>
    <p:sldId id="403" r:id="rId27"/>
    <p:sldId id="404" r:id="rId28"/>
    <p:sldId id="290" r:id="rId29"/>
    <p:sldId id="291" r:id="rId30"/>
    <p:sldId id="265" r:id="rId31"/>
    <p:sldId id="292" r:id="rId32"/>
    <p:sldId id="405" r:id="rId33"/>
    <p:sldId id="263" r:id="rId34"/>
    <p:sldId id="272" r:id="rId35"/>
    <p:sldId id="264" r:id="rId36"/>
    <p:sldId id="267" r:id="rId37"/>
    <p:sldId id="268" r:id="rId38"/>
    <p:sldId id="311" r:id="rId39"/>
    <p:sldId id="374" r:id="rId40"/>
    <p:sldId id="375" r:id="rId41"/>
    <p:sldId id="376" r:id="rId42"/>
    <p:sldId id="377" r:id="rId43"/>
    <p:sldId id="345" r:id="rId44"/>
    <p:sldId id="346" r:id="rId45"/>
  </p:sldIdLst>
  <p:sldSz cx="12192000" cy="6858000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6777F86-1AD3-E745-8504-58BCD5495FDB}">
          <p14:sldIdLst>
            <p14:sldId id="257"/>
            <p14:sldId id="295"/>
            <p14:sldId id="327"/>
            <p14:sldId id="329"/>
            <p14:sldId id="330"/>
            <p14:sldId id="331"/>
            <p14:sldId id="259"/>
            <p14:sldId id="307"/>
            <p14:sldId id="308"/>
            <p14:sldId id="338"/>
            <p14:sldId id="261"/>
            <p14:sldId id="275"/>
            <p14:sldId id="276"/>
            <p14:sldId id="314"/>
            <p14:sldId id="313"/>
            <p14:sldId id="279"/>
            <p14:sldId id="280"/>
            <p14:sldId id="282"/>
            <p14:sldId id="284"/>
            <p14:sldId id="285"/>
            <p14:sldId id="286"/>
            <p14:sldId id="287"/>
            <p14:sldId id="320"/>
            <p14:sldId id="400"/>
            <p14:sldId id="402"/>
            <p14:sldId id="403"/>
            <p14:sldId id="404"/>
            <p14:sldId id="290"/>
            <p14:sldId id="291"/>
            <p14:sldId id="265"/>
            <p14:sldId id="292"/>
            <p14:sldId id="405"/>
            <p14:sldId id="263"/>
            <p14:sldId id="272"/>
            <p14:sldId id="264"/>
            <p14:sldId id="267"/>
            <p14:sldId id="268"/>
            <p14:sldId id="311"/>
            <p14:sldId id="374"/>
            <p14:sldId id="375"/>
            <p14:sldId id="376"/>
            <p14:sldId id="377"/>
            <p14:sldId id="345"/>
            <p14:sldId id="34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EC6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373"/>
    <p:restoredTop sz="93929"/>
  </p:normalViewPr>
  <p:slideViewPr>
    <p:cSldViewPr snapToGrid="0" snapToObjects="1">
      <p:cViewPr varScale="1">
        <p:scale>
          <a:sx n="82" d="100"/>
          <a:sy n="82" d="100"/>
        </p:scale>
        <p:origin x="206" y="6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25.wmf"/><Relationship Id="rId2" Type="http://schemas.openxmlformats.org/officeDocument/2006/relationships/image" Target="../media/image24.wmf"/><Relationship Id="rId1" Type="http://schemas.openxmlformats.org/officeDocument/2006/relationships/image" Target="../media/image23.emf"/><Relationship Id="rId4" Type="http://schemas.openxmlformats.org/officeDocument/2006/relationships/image" Target="../media/image26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ADB8A9A7-2F8A-8542-A5B3-1DCBE9DCB46D}" type="datetimeFigureOut">
              <a:rPr lang="en-US" smtClean="0"/>
              <a:t>8/13/2020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1421345F-47DA-8D41-A25D-7C1673F272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86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056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001381C-9C24-429D-B71A-A8E64D7896FB}" type="slidenum">
              <a:rPr lang="en-US"/>
              <a:pPr/>
              <a:t>17</a:t>
            </a:fld>
            <a:endParaRPr lang="en-US"/>
          </a:p>
        </p:txBody>
      </p:sp>
      <p:sp>
        <p:nvSpPr>
          <p:cNvPr id="1024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112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9301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1814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8214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8424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6018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7">
            <a:extLst>
              <a:ext uri="{FF2B5EF4-FFF2-40B4-BE49-F238E27FC236}">
                <a16:creationId xmlns:a16="http://schemas.microsoft.com/office/drawing/2014/main" id="{29DE3946-6FEC-49F3-8422-41A9B732BDAE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4238414" y="9274492"/>
            <a:ext cx="3239346" cy="4867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8491" tIns="49246" rIns="98491" bIns="49246" anchor="b"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/>
            <a:fld id="{5DE37B8F-FEF9-4131-A7C0-C248AD501BD9}" type="slidenum">
              <a:rPr lang="en-US" altLang="en-US" sz="1300"/>
              <a:pPr algn="r"/>
              <a:t>38</a:t>
            </a:fld>
            <a:endParaRPr lang="en-US" altLang="en-US" sz="1300"/>
          </a:p>
        </p:txBody>
      </p:sp>
      <p:sp>
        <p:nvSpPr>
          <p:cNvPr id="137219" name="Rectangle 2">
            <a:extLst>
              <a:ext uri="{FF2B5EF4-FFF2-40B4-BE49-F238E27FC236}">
                <a16:creationId xmlns:a16="http://schemas.microsoft.com/office/drawing/2014/main" id="{EFF175DF-FF97-4DD6-87D9-7A41D8BBEC4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7220" name="Rectangle 3">
            <a:extLst>
              <a:ext uri="{FF2B5EF4-FFF2-40B4-BE49-F238E27FC236}">
                <a16:creationId xmlns:a16="http://schemas.microsoft.com/office/drawing/2014/main" id="{089AFB57-09CD-46F5-B619-5B570BAEB21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6612">
              <a:defRPr/>
            </a:pPr>
            <a:r>
              <a:rPr lang="en-US" altLang="en-US" dirty="0">
                <a:sym typeface="Symbol" panose="05050102010706020507" pitchFamily="18" charset="2"/>
              </a:rPr>
              <a:t>Parallel database systems consist of multiple processors and multiple disks connected by a fast interconnection network.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21345F-47DA-8D41-A25D-7C1673F27225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0825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1823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7565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21345F-47DA-8D41-A25D-7C1673F2722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255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589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21345F-47DA-8D41-A25D-7C1673F2722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5736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21345F-47DA-8D41-A25D-7C1673F2722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90582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4380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07C9EC-6344-46D0-ADA9-294A7D3D533F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9675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F75508-BB0A-464D-ADEF-3A0075ABE227}" type="datetime1">
              <a:rPr lang="en-US" smtClean="0"/>
              <a:t>8/13/2020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915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159A3-DF54-4C46-A244-9A1C3258A5D5}" type="datetime1">
              <a:rPr lang="en-US" smtClean="0"/>
              <a:t>8/13/2020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5133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E23A13-4A4C-C245-A282-B82029FF14A9}" type="datetime1">
              <a:rPr lang="en-US" smtClean="0"/>
              <a:t>8/13/2020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7167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DBABF-E9B9-0B48-88BB-0E26979FE3C3}" type="datetime1">
              <a:rPr lang="en-US" smtClean="0"/>
              <a:t>8/13/2020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6684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0FF0DC-4CC6-E74B-ADE9-A3A724E54A70}" type="datetime1">
              <a:rPr lang="en-US" smtClean="0"/>
              <a:t>8/13/2020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5297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CA4E7-51A4-4043-B144-32E78EB53B2F}" type="datetime1">
              <a:rPr lang="en-US" smtClean="0"/>
              <a:t>8/13/2020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8509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A253EF-D8E3-0440-8139-36EEB92428E3}" type="datetime1">
              <a:rPr lang="en-US" smtClean="0"/>
              <a:t>8/13/2020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3368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A77A2-9965-7C42-98E1-8D5C145B4EDB}" type="datetime1">
              <a:rPr lang="en-US" smtClean="0"/>
              <a:t>8/13/2020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6161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307D39-643B-3A4B-8B1B-C9B22069A6E3}" type="datetime1">
              <a:rPr lang="en-US" smtClean="0"/>
              <a:t>8/13/2020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750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91225-698E-4144-BE2D-C0FAD87E1DE5}" type="datetime1">
              <a:rPr lang="en-US" smtClean="0"/>
              <a:t>8/13/2020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0412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2CE43-A1E8-1340-A845-87D6176A44FB}" type="datetime1">
              <a:rPr lang="en-US" smtClean="0"/>
              <a:t>8/13/2020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9366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E80DAD-0F0E-1C48-9551-E0290ADDD356}" type="datetime1">
              <a:rPr lang="en-US" smtClean="0"/>
              <a:t>8/13/2020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A01959-B587-3B45-A9B3-C17F42F09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603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://www.microsoft.com/" TargetMode="External"/><Relationship Id="rId3" Type="http://schemas.openxmlformats.org/officeDocument/2006/relationships/image" Target="../media/image15.gif"/><Relationship Id="rId7" Type="http://schemas.openxmlformats.org/officeDocument/2006/relationships/image" Target="../media/image17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oracle.com/index.html" TargetMode="External"/><Relationship Id="rId5" Type="http://schemas.openxmlformats.org/officeDocument/2006/relationships/image" Target="../media/image16.gif"/><Relationship Id="rId4" Type="http://schemas.openxmlformats.org/officeDocument/2006/relationships/hyperlink" Target="http://www.ibm.com/us/en/" TargetMode="External"/><Relationship Id="rId9" Type="http://schemas.openxmlformats.org/officeDocument/2006/relationships/image" Target="../media/image18.gi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wmf"/><Relationship Id="rId2" Type="http://schemas.openxmlformats.org/officeDocument/2006/relationships/image" Target="../media/image19.wm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2.emf"/><Relationship Id="rId4" Type="http://schemas.openxmlformats.org/officeDocument/2006/relationships/image" Target="../media/image21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w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4.wmf"/><Relationship Id="rId5" Type="http://schemas.openxmlformats.org/officeDocument/2006/relationships/oleObject" Target="../embeddings/oleObject2.bin"/><Relationship Id="rId10" Type="http://schemas.openxmlformats.org/officeDocument/2006/relationships/image" Target="../media/image26.wmf"/><Relationship Id="rId4" Type="http://schemas.openxmlformats.org/officeDocument/2006/relationships/image" Target="../media/image23.emf"/><Relationship Id="rId9" Type="http://schemas.openxmlformats.org/officeDocument/2006/relationships/oleObject" Target="../embeddings/oleObject4.bin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tiff"/><Relationship Id="rId5" Type="http://schemas.openxmlformats.org/officeDocument/2006/relationships/image" Target="../media/image9.tiff"/><Relationship Id="rId4" Type="http://schemas.openxmlformats.org/officeDocument/2006/relationships/image" Target="../media/image8.tiff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17306" y="1915465"/>
            <a:ext cx="9144000" cy="2387600"/>
          </a:xfrm>
        </p:spPr>
        <p:txBody>
          <a:bodyPr>
            <a:normAutofit/>
          </a:bodyPr>
          <a:lstStyle/>
          <a:p>
            <a:r>
              <a:rPr lang="en-US" dirty="0"/>
              <a:t>COMP 282</a:t>
            </a:r>
            <a:br>
              <a:rPr lang="en-US" dirty="0"/>
            </a:br>
            <a:r>
              <a:rPr lang="en-US" dirty="0"/>
              <a:t>Introduction to Database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1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448800" y="6488668"/>
            <a:ext cx="2743200" cy="365125"/>
          </a:xfrm>
        </p:spPr>
        <p:txBody>
          <a:bodyPr/>
          <a:lstStyle/>
          <a:p>
            <a:fld id="{DF92A6B5-0D7C-48A8-B49A-953CF10F77E3}" type="slidenum">
              <a:rPr lang="en-US" smtClean="0"/>
              <a:pPr/>
              <a:t>10</a:t>
            </a:fld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88780" y="-22510"/>
              <a:ext cx="19736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  &gt;  Introduction</a:t>
              </a: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1394" y="307777"/>
            <a:ext cx="9549211" cy="651031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856406" y="3301322"/>
            <a:ext cx="4479185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b="1" i="1" dirty="0">
                <a:latin typeface="+mj-lt"/>
              </a:rPr>
              <a:t>New</a:t>
            </a:r>
            <a:r>
              <a:rPr lang="en-US" sz="2800" b="1" dirty="0">
                <a:latin typeface="+mj-lt"/>
              </a:rPr>
              <a:t> tech. </a:t>
            </a:r>
            <a:r>
              <a:rPr lang="en-US" sz="2800" b="1" i="1" dirty="0">
                <a:latin typeface="+mj-lt"/>
              </a:rPr>
              <a:t>Same</a:t>
            </a:r>
            <a:r>
              <a:rPr lang="en-US" sz="2800" b="1" dirty="0">
                <a:latin typeface="+mj-lt"/>
              </a:rPr>
              <a:t> Principles.</a:t>
            </a:r>
          </a:p>
        </p:txBody>
      </p:sp>
    </p:spTree>
    <p:extLst>
      <p:ext uri="{BB962C8B-B14F-4D97-AF65-F5344CB8AC3E}">
        <p14:creationId xmlns:p14="http://schemas.microsoft.com/office/powerpoint/2010/main" val="22761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should </a:t>
            </a:r>
            <a:r>
              <a:rPr lang="en-US" b="1" dirty="0"/>
              <a:t>you</a:t>
            </a:r>
            <a:r>
              <a:rPr lang="en-US" dirty="0"/>
              <a:t> study databases?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Mercenary</a:t>
            </a:r>
            <a:r>
              <a:rPr lang="en-US" dirty="0"/>
              <a:t>-</a:t>
            </a:r>
            <a:r>
              <a:rPr lang="en-US" b="1" dirty="0"/>
              <a:t>make more $$$:</a:t>
            </a:r>
          </a:p>
          <a:p>
            <a:pPr lvl="1"/>
            <a:r>
              <a:rPr lang="en-US" dirty="0"/>
              <a:t>Startups need DB talent right away = low employee #</a:t>
            </a:r>
          </a:p>
          <a:p>
            <a:pPr lvl="1"/>
            <a:r>
              <a:rPr lang="en-US" dirty="0"/>
              <a:t>Massive industry…</a:t>
            </a:r>
          </a:p>
          <a:p>
            <a:endParaRPr lang="en-US" dirty="0"/>
          </a:p>
          <a:p>
            <a:r>
              <a:rPr lang="en-US" b="1" dirty="0"/>
              <a:t>Intellectual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Science: data poor to data rich</a:t>
            </a:r>
          </a:p>
          <a:p>
            <a:pPr lvl="2"/>
            <a:r>
              <a:rPr lang="en-US" dirty="0"/>
              <a:t>No idea how to handle the data!</a:t>
            </a:r>
          </a:p>
          <a:p>
            <a:pPr lvl="1"/>
            <a:r>
              <a:rPr lang="en-US" dirty="0"/>
              <a:t>Fundamental ideas to/from all of CS: </a:t>
            </a:r>
          </a:p>
          <a:p>
            <a:pPr lvl="2"/>
            <a:r>
              <a:rPr lang="en-US" dirty="0"/>
              <a:t>Systems, theory, AI, logic, stats, analysis….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7106" name="Picture 2" descr="Google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055878" y="2715866"/>
            <a:ext cx="1714500" cy="683316"/>
          </a:xfrm>
          <a:prstGeom prst="rect">
            <a:avLst/>
          </a:prstGeom>
          <a:noFill/>
        </p:spPr>
      </p:pic>
      <p:pic>
        <p:nvPicPr>
          <p:cNvPr id="47110" name="Picture 6" descr="IBM®">
            <a:hlinkClick r:id="rId4"/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382746" y="2819399"/>
            <a:ext cx="1047750" cy="476250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47114" name="Picture 10" descr="Oracle, The World's Largest Enterprise Software Company">
            <a:hlinkClick r:id="rId6"/>
          </p:cNvPr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490540" y="2971799"/>
            <a:ext cx="1266825" cy="171450"/>
          </a:xfrm>
          <a:prstGeom prst="rect">
            <a:avLst/>
          </a:prstGeom>
          <a:noFill/>
        </p:spPr>
      </p:pic>
      <p:pic>
        <p:nvPicPr>
          <p:cNvPr id="47116" name="Picture 12" descr="Microsoft">
            <a:hlinkClick r:id="rId8"/>
          </p:cNvPr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4607859" y="2938462"/>
            <a:ext cx="1257300" cy="23812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</p:pic>
      <p:sp>
        <p:nvSpPr>
          <p:cNvPr id="12" name="TextBox 11"/>
          <p:cNvSpPr txBox="1"/>
          <p:nvPr/>
        </p:nvSpPr>
        <p:spPr>
          <a:xfrm>
            <a:off x="8001000" y="4953000"/>
            <a:ext cx="266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2"/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2057400" y="6024890"/>
            <a:ext cx="8077200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+mj-lt"/>
              </a:rPr>
              <a:t>Many great computer systems ideas started in DB.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6" name="Rectangle 1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88780" y="-22510"/>
              <a:ext cx="19736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  &gt;  Introduction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From a user’s perspective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b="1" dirty="0"/>
              <a:t>Foundations: </a:t>
            </a:r>
            <a:r>
              <a:rPr lang="en-US" dirty="0"/>
              <a:t>Relational data models &amp; SQL</a:t>
            </a:r>
            <a:endParaRPr lang="en-US" i="1" dirty="0"/>
          </a:p>
          <a:p>
            <a:pPr lvl="1"/>
            <a:r>
              <a:rPr lang="en-US" dirty="0"/>
              <a:t>How to manipulate data with SQL, a declarative language</a:t>
            </a:r>
          </a:p>
          <a:p>
            <a:pPr lvl="2"/>
            <a:r>
              <a:rPr lang="en-US" i="1" dirty="0"/>
              <a:t>reduced expressive power but the system can do more for you</a:t>
            </a:r>
          </a:p>
          <a:p>
            <a:pPr marL="457200" lvl="1" indent="0">
              <a:buNone/>
            </a:pPr>
            <a:endParaRPr lang="en-US" b="1" dirty="0"/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Database Design</a:t>
            </a:r>
            <a:r>
              <a:rPr lang="en-US" dirty="0"/>
              <a:t>: Design theory and constraints</a:t>
            </a:r>
            <a:endParaRPr lang="en-US" i="1" dirty="0"/>
          </a:p>
          <a:p>
            <a:pPr lvl="1"/>
            <a:r>
              <a:rPr lang="en-US" dirty="0"/>
              <a:t>Designing relational schema to keep your data from getting corrupted</a:t>
            </a:r>
          </a:p>
          <a:p>
            <a:pPr marL="514350" indent="-51435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12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0" y="-25177"/>
            <a:ext cx="12192000" cy="307777"/>
            <a:chOff x="0" y="-22510"/>
            <a:chExt cx="12192000" cy="307777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88780" y="-22510"/>
              <a:ext cx="16898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  &gt;  Lectures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317347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956906" cy="1325563"/>
          </a:xfrm>
        </p:spPr>
        <p:txBody>
          <a:bodyPr>
            <a:normAutofit/>
          </a:bodyPr>
          <a:lstStyle/>
          <a:p>
            <a:r>
              <a:rPr lang="en-US" dirty="0"/>
              <a:t>Database internals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89954"/>
            <a:ext cx="10515600" cy="4603167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/>
              <a:t>3. Introduction to database systems</a:t>
            </a:r>
          </a:p>
          <a:p>
            <a:pPr lvl="1"/>
            <a:r>
              <a:rPr lang="en-US" dirty="0"/>
              <a:t>Data Storage and IO models</a:t>
            </a:r>
          </a:p>
          <a:p>
            <a:pPr lvl="1"/>
            <a:r>
              <a:rPr lang="en-US" dirty="0"/>
              <a:t>File Organization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b="1" dirty="0"/>
              <a:t>4. Indexing and Hashing</a:t>
            </a:r>
          </a:p>
          <a:p>
            <a:pPr lvl="1"/>
            <a:r>
              <a:rPr lang="en-US" dirty="0"/>
              <a:t>Intro to indexing</a:t>
            </a:r>
          </a:p>
          <a:p>
            <a:pPr lvl="1"/>
            <a:r>
              <a:rPr lang="en-US" dirty="0"/>
              <a:t>B+ Tree, Hash Indexes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b="1" dirty="0"/>
              <a:t>5. Query processing</a:t>
            </a:r>
          </a:p>
          <a:p>
            <a:pPr lvl="1"/>
            <a:r>
              <a:rPr lang="en-US" dirty="0"/>
              <a:t>Access methods and operators</a:t>
            </a:r>
          </a:p>
          <a:p>
            <a:pPr lvl="1"/>
            <a:r>
              <a:rPr lang="en-US" dirty="0"/>
              <a:t>Joins</a:t>
            </a:r>
          </a:p>
          <a:p>
            <a:pPr lvl="1"/>
            <a:r>
              <a:rPr lang="en-US" dirty="0"/>
              <a:t>Relational algebra and Query optimization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13</a:t>
            </a:fld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0" y="-25177"/>
            <a:ext cx="12192000" cy="307777"/>
            <a:chOff x="0" y="-22510"/>
            <a:chExt cx="12192000" cy="30777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780" y="-22510"/>
              <a:ext cx="16898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  &gt;  Lectures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960922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Overview of the relational data model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14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240305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4679626"/>
            <a:ext cx="8610600" cy="88286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you will learn about in this section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175783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 dirty="0">
                <a:latin typeface="+mj-lt"/>
              </a:rPr>
              <a:t>Definition of DBMS</a:t>
            </a:r>
          </a:p>
          <a:p>
            <a:pPr marL="514350" indent="-514350">
              <a:buAutoNum type="arabicPeriod"/>
            </a:pPr>
            <a:endParaRPr lang="en-US" dirty="0">
              <a:latin typeface="+mj-lt"/>
            </a:endParaRPr>
          </a:p>
          <a:p>
            <a:pPr marL="514350" indent="-514350">
              <a:buAutoNum type="arabicPeriod"/>
            </a:pPr>
            <a:r>
              <a:rPr lang="en-US" dirty="0">
                <a:latin typeface="+mj-lt"/>
              </a:rPr>
              <a:t>Data models &amp; the relational data model</a:t>
            </a:r>
          </a:p>
          <a:p>
            <a:pPr marL="514350" indent="-514350">
              <a:buAutoNum type="arabicPeriod"/>
            </a:pPr>
            <a:endParaRPr lang="en-US" dirty="0">
              <a:latin typeface="+mj-lt"/>
            </a:endParaRPr>
          </a:p>
          <a:p>
            <a:pPr marL="514350" indent="-514350">
              <a:buAutoNum type="arabicPeriod"/>
            </a:pPr>
            <a:r>
              <a:rPr lang="en-US" dirty="0">
                <a:latin typeface="+mj-lt"/>
              </a:rPr>
              <a:t>Schemas &amp; data independence</a:t>
            </a:r>
          </a:p>
          <a:p>
            <a:pPr marL="0" indent="0">
              <a:buNone/>
            </a:pPr>
            <a:endParaRPr lang="en-US" dirty="0">
              <a:latin typeface="+mj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15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069742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DBMS?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large, integrated collection of data</a:t>
            </a:r>
          </a:p>
          <a:p>
            <a:endParaRPr lang="en-US" dirty="0"/>
          </a:p>
          <a:p>
            <a:r>
              <a:rPr lang="en-US" dirty="0"/>
              <a:t>Models a real-world </a:t>
            </a:r>
            <a:r>
              <a:rPr lang="en-US" i="1" u="sng" dirty="0"/>
              <a:t>enterprise</a:t>
            </a:r>
          </a:p>
          <a:p>
            <a:pPr lvl="1"/>
            <a:r>
              <a:rPr lang="en-US" i="1" dirty="0"/>
              <a:t>Entities </a:t>
            </a:r>
            <a:r>
              <a:rPr lang="en-US" dirty="0"/>
              <a:t>(e.g., Students, Courses)</a:t>
            </a:r>
          </a:p>
          <a:p>
            <a:pPr lvl="1"/>
            <a:r>
              <a:rPr lang="en-US" i="1" dirty="0"/>
              <a:t>Relationships </a:t>
            </a:r>
            <a:r>
              <a:rPr lang="en-US" dirty="0"/>
              <a:t>(e.g.,</a:t>
            </a:r>
            <a:r>
              <a:rPr lang="en-US" i="1" dirty="0"/>
              <a:t> </a:t>
            </a:r>
            <a:r>
              <a:rPr lang="en-US" dirty="0"/>
              <a:t>Alice is enrolled in COMP440)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686050" y="4833307"/>
            <a:ext cx="6819900" cy="13849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+mj-lt"/>
              </a:rPr>
              <a:t>A </a:t>
            </a:r>
            <a:r>
              <a:rPr lang="en-US" sz="2800" b="1" u="sng" dirty="0">
                <a:latin typeface="+mj-lt"/>
              </a:rPr>
              <a:t>Database Management System (DBMS)</a:t>
            </a:r>
            <a:r>
              <a:rPr lang="en-US" sz="2800" b="1" dirty="0">
                <a:latin typeface="+mj-lt"/>
              </a:rPr>
              <a:t> </a:t>
            </a:r>
            <a:r>
              <a:rPr lang="en-US" sz="2800" dirty="0">
                <a:latin typeface="+mj-lt"/>
              </a:rPr>
              <a:t>is a piece of software designed to store and manage databases</a:t>
            </a:r>
            <a:endParaRPr lang="en-US" sz="2800" u="sng" dirty="0">
              <a:latin typeface="+mj-l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16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152638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2  &gt;  DBMS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3C148-71A6-4219-B2B5-06E3FD297E0C}" type="slidenum">
              <a:rPr lang="en-US"/>
              <a:pPr/>
              <a:t>17</a:t>
            </a:fld>
            <a:endParaRPr lang="en-US"/>
          </a:p>
        </p:txBody>
      </p:sp>
      <p:sp>
        <p:nvSpPr>
          <p:cNvPr id="10249" name="Rectangle 9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Motivating, Running Example</a:t>
            </a:r>
          </a:p>
        </p:txBody>
      </p:sp>
      <p:sp>
        <p:nvSpPr>
          <p:cNvPr id="10250" name="Rectangle 10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Consider building a course management system (</a:t>
            </a:r>
            <a:r>
              <a:rPr lang="en-US" b="1" dirty="0"/>
              <a:t>CMS</a:t>
            </a:r>
            <a:r>
              <a:rPr lang="en-US" dirty="0"/>
              <a:t>):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Students</a:t>
            </a:r>
          </a:p>
          <a:p>
            <a:pPr lvl="1"/>
            <a:r>
              <a:rPr lang="en-US" dirty="0"/>
              <a:t>Courses</a:t>
            </a:r>
          </a:p>
          <a:p>
            <a:pPr lvl="1"/>
            <a:r>
              <a:rPr lang="en-US" dirty="0"/>
              <a:t>Professors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Who takes what</a:t>
            </a:r>
          </a:p>
          <a:p>
            <a:pPr lvl="1"/>
            <a:r>
              <a:rPr lang="en-US" dirty="0"/>
              <a:t>Who teaches what</a:t>
            </a:r>
          </a:p>
          <a:p>
            <a:pPr lvl="1">
              <a:buNone/>
            </a:pPr>
            <a:endParaRPr lang="en-US" dirty="0"/>
          </a:p>
        </p:txBody>
      </p:sp>
      <p:sp>
        <p:nvSpPr>
          <p:cNvPr id="5" name="Right Brace 4"/>
          <p:cNvSpPr/>
          <p:nvPr/>
        </p:nvSpPr>
        <p:spPr>
          <a:xfrm>
            <a:off x="4229100" y="2588269"/>
            <a:ext cx="381000" cy="1295400"/>
          </a:xfrm>
          <a:prstGeom prst="rightBrace">
            <a:avLst/>
          </a:prstGeom>
          <a:noFill/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610100" y="3005137"/>
            <a:ext cx="152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>
                <a:solidFill>
                  <a:srgbClr val="FF0000"/>
                </a:solidFill>
              </a:rPr>
              <a:t>Entities</a:t>
            </a:r>
          </a:p>
        </p:txBody>
      </p:sp>
      <p:sp>
        <p:nvSpPr>
          <p:cNvPr id="7" name="Right Brace 6"/>
          <p:cNvSpPr/>
          <p:nvPr/>
        </p:nvSpPr>
        <p:spPr>
          <a:xfrm>
            <a:off x="4229100" y="4692742"/>
            <a:ext cx="381000" cy="685800"/>
          </a:xfrm>
          <a:prstGeom prst="rightBrace">
            <a:avLst/>
          </a:prstGeom>
          <a:noFill/>
          <a:ln w="635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768596" y="4804809"/>
            <a:ext cx="1905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>
                <a:solidFill>
                  <a:srgbClr val="00B0F0"/>
                </a:solidFill>
              </a:rPr>
              <a:t>Relationships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88780" y="-22510"/>
              <a:ext cx="199516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2  &gt;  Data models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50" grpId="0" build="p"/>
      <p:bldP spid="5" grpId="0" animBg="1"/>
      <p:bldP spid="6" grpId="0"/>
      <p:bldP spid="7" grpId="0" animBg="1"/>
      <p:bldP spid="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55771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 </a:t>
            </a:r>
            <a:r>
              <a:rPr lang="en-US" b="1" dirty="0"/>
              <a:t>data model </a:t>
            </a:r>
            <a:r>
              <a:rPr lang="en-US" dirty="0"/>
              <a:t>is a collection of concepts for describing data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The </a:t>
            </a:r>
            <a:r>
              <a:rPr lang="en-US" u="sng" dirty="0"/>
              <a:t>relational model of data</a:t>
            </a:r>
            <a:r>
              <a:rPr lang="en-US" dirty="0"/>
              <a:t> is the most widely used model today</a:t>
            </a:r>
          </a:p>
          <a:p>
            <a:pPr lvl="2"/>
            <a:r>
              <a:rPr lang="en-US" dirty="0"/>
              <a:t>Main Concept: the </a:t>
            </a:r>
            <a:r>
              <a:rPr lang="en-US" i="1" dirty="0"/>
              <a:t>relation</a:t>
            </a:r>
            <a:r>
              <a:rPr lang="en-US" dirty="0"/>
              <a:t>- essentially, a table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r>
              <a:rPr lang="en-US" dirty="0"/>
              <a:t>A </a:t>
            </a:r>
            <a:r>
              <a:rPr lang="en-US" b="1" dirty="0"/>
              <a:t>schema</a:t>
            </a:r>
            <a:r>
              <a:rPr lang="en-US" dirty="0"/>
              <a:t> is a description of a particular collection of data, </a:t>
            </a:r>
            <a:r>
              <a:rPr lang="en-US" b="1" dirty="0"/>
              <a:t>using the given data model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E.g. every </a:t>
            </a:r>
            <a:r>
              <a:rPr lang="en-US" i="1" dirty="0"/>
              <a:t>relation</a:t>
            </a:r>
            <a:r>
              <a:rPr lang="en-US" dirty="0"/>
              <a:t> in a relational data model has a </a:t>
            </a:r>
            <a:r>
              <a:rPr lang="en-US" i="1" dirty="0"/>
              <a:t>schema</a:t>
            </a:r>
            <a:r>
              <a:rPr lang="en-US" dirty="0"/>
              <a:t> describing types, etc.</a:t>
            </a:r>
            <a:endParaRPr lang="en-US" i="1" u="sng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18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199516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2  &gt;  Data models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2610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524000" y="3388829"/>
            <a:ext cx="9144000" cy="3124200"/>
          </a:xfrm>
          <a:prstGeom prst="rect">
            <a:avLst/>
          </a:prstGeom>
          <a:solidFill>
            <a:schemeClr val="accent1"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the Course Management 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88826"/>
            <a:ext cx="8229600" cy="4525963"/>
          </a:xfrm>
        </p:spPr>
        <p:txBody>
          <a:bodyPr/>
          <a:lstStyle/>
          <a:p>
            <a:r>
              <a:rPr lang="en-US" i="1" dirty="0"/>
              <a:t>Logical Schema</a:t>
            </a:r>
          </a:p>
          <a:p>
            <a:pPr lvl="1"/>
            <a:r>
              <a:rPr lang="en-US" dirty="0">
                <a:latin typeface="Arial" pitchFamily="34" charset="0"/>
                <a:cs typeface="Arial" pitchFamily="34" charset="0"/>
              </a:rPr>
              <a:t>Students</a:t>
            </a:r>
            <a:r>
              <a:rPr lang="en-US" dirty="0"/>
              <a:t>(</a:t>
            </a:r>
            <a:r>
              <a:rPr lang="en-US" dirty="0" err="1"/>
              <a:t>sid</a:t>
            </a:r>
            <a:r>
              <a:rPr lang="en-US" dirty="0"/>
              <a:t>: </a:t>
            </a:r>
            <a:r>
              <a:rPr lang="en-US" i="1" dirty="0"/>
              <a:t>string</a:t>
            </a:r>
            <a:r>
              <a:rPr lang="en-US" dirty="0"/>
              <a:t>, name: </a:t>
            </a:r>
            <a:r>
              <a:rPr lang="en-US" i="1" dirty="0"/>
              <a:t>string</a:t>
            </a:r>
            <a:r>
              <a:rPr lang="en-US" dirty="0"/>
              <a:t>, </a:t>
            </a:r>
            <a:r>
              <a:rPr lang="en-US" dirty="0" err="1"/>
              <a:t>gpa</a:t>
            </a:r>
            <a:r>
              <a:rPr lang="en-US" dirty="0"/>
              <a:t>: </a:t>
            </a:r>
            <a:r>
              <a:rPr lang="en-US" i="1" dirty="0"/>
              <a:t>float</a:t>
            </a:r>
            <a:r>
              <a:rPr lang="en-US" dirty="0"/>
              <a:t>)</a:t>
            </a:r>
          </a:p>
          <a:p>
            <a:pPr lvl="1"/>
            <a:r>
              <a:rPr lang="en-US" dirty="0">
                <a:latin typeface="Arial" pitchFamily="34" charset="0"/>
                <a:cs typeface="Arial" pitchFamily="34" charset="0"/>
              </a:rPr>
              <a:t>Courses</a:t>
            </a:r>
            <a:r>
              <a:rPr lang="en-US" dirty="0"/>
              <a:t>(cid: </a:t>
            </a:r>
            <a:r>
              <a:rPr lang="en-US" i="1" dirty="0"/>
              <a:t>string</a:t>
            </a:r>
            <a:r>
              <a:rPr lang="en-US" dirty="0"/>
              <a:t>, </a:t>
            </a:r>
            <a:r>
              <a:rPr lang="en-US" dirty="0" err="1"/>
              <a:t>cname</a:t>
            </a:r>
            <a:r>
              <a:rPr lang="en-US" dirty="0"/>
              <a:t>: </a:t>
            </a:r>
            <a:r>
              <a:rPr lang="en-US" i="1" dirty="0"/>
              <a:t>string</a:t>
            </a:r>
            <a:r>
              <a:rPr lang="en-US" dirty="0"/>
              <a:t>, credits: </a:t>
            </a:r>
            <a:r>
              <a:rPr lang="en-US" i="1" dirty="0" err="1"/>
              <a:t>int</a:t>
            </a:r>
            <a:r>
              <a:rPr lang="en-US" dirty="0"/>
              <a:t>)</a:t>
            </a:r>
          </a:p>
          <a:p>
            <a:pPr lvl="1"/>
            <a:r>
              <a:rPr lang="en-US" dirty="0">
                <a:latin typeface="Arial" pitchFamily="34" charset="0"/>
                <a:cs typeface="Arial" pitchFamily="34" charset="0"/>
              </a:rPr>
              <a:t>Enrolled</a:t>
            </a:r>
            <a:r>
              <a:rPr lang="en-US" dirty="0"/>
              <a:t>(</a:t>
            </a:r>
            <a:r>
              <a:rPr lang="en-US" dirty="0" err="1"/>
              <a:t>sid</a:t>
            </a:r>
            <a:r>
              <a:rPr lang="en-US" dirty="0"/>
              <a:t>: </a:t>
            </a:r>
            <a:r>
              <a:rPr lang="en-US" i="1" dirty="0"/>
              <a:t>string, </a:t>
            </a:r>
            <a:r>
              <a:rPr lang="en-US" dirty="0"/>
              <a:t>cid</a:t>
            </a:r>
            <a:r>
              <a:rPr lang="en-US" i="1" dirty="0"/>
              <a:t>: string, </a:t>
            </a:r>
            <a:r>
              <a:rPr lang="en-US" dirty="0"/>
              <a:t>grade</a:t>
            </a:r>
            <a:r>
              <a:rPr lang="en-US" i="1" dirty="0"/>
              <a:t>: string</a:t>
            </a:r>
            <a:r>
              <a:rPr lang="en-US" dirty="0"/>
              <a:t>)</a:t>
            </a:r>
          </a:p>
          <a:p>
            <a:pPr lvl="1"/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477602"/>
              </p:ext>
            </p:extLst>
          </p:nvPr>
        </p:nvGraphicFramePr>
        <p:xfrm>
          <a:off x="1676400" y="3617429"/>
          <a:ext cx="2514600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err="1"/>
                        <a:t>sid</a:t>
                      </a:r>
                      <a:endParaRPr lang="en-US" sz="24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Name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err="1"/>
                        <a:t>Gpa</a:t>
                      </a:r>
                      <a:endParaRPr lang="en-US" sz="24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101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Bob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3.2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123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Mary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3.8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2057400" y="5136965"/>
            <a:ext cx="1676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pitchFamily="34" charset="0"/>
                <a:cs typeface="Arial" pitchFamily="34" charset="0"/>
              </a:rPr>
              <a:t>Students</a:t>
            </a:r>
            <a:endParaRPr lang="en-US" sz="2400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9321018"/>
              </p:ext>
            </p:extLst>
          </p:nvPr>
        </p:nvGraphicFramePr>
        <p:xfrm>
          <a:off x="7696200" y="3617429"/>
          <a:ext cx="2895600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cid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err="1"/>
                        <a:t>cname</a:t>
                      </a:r>
                      <a:endParaRPr lang="en-US" sz="24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credits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564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564-2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4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308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417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8153400" y="5136965"/>
            <a:ext cx="1676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pitchFamily="34" charset="0"/>
                <a:cs typeface="Arial" pitchFamily="34" charset="0"/>
              </a:rPr>
              <a:t>Courses</a:t>
            </a:r>
            <a:endParaRPr lang="en-US" sz="2400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815561"/>
              </p:ext>
            </p:extLst>
          </p:nvPr>
        </p:nvGraphicFramePr>
        <p:xfrm>
          <a:off x="4572000" y="5065229"/>
          <a:ext cx="2895600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err="1"/>
                        <a:t>sid</a:t>
                      </a:r>
                      <a:endParaRPr lang="en-US" sz="24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cid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Grade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123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564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5029200" y="6051365"/>
            <a:ext cx="1676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pitchFamily="34" charset="0"/>
                <a:cs typeface="Arial" pitchFamily="34" charset="0"/>
              </a:rPr>
              <a:t>Enrolled</a:t>
            </a:r>
            <a:endParaRPr lang="en-US" sz="2400" dirty="0"/>
          </a:p>
        </p:txBody>
      </p:sp>
      <p:sp>
        <p:nvSpPr>
          <p:cNvPr id="16" name="TextBox 15"/>
          <p:cNvSpPr txBox="1"/>
          <p:nvPr/>
        </p:nvSpPr>
        <p:spPr>
          <a:xfrm>
            <a:off x="5105400" y="3693629"/>
            <a:ext cx="175260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Relations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19</a:t>
            </a:fld>
            <a:endParaRPr lang="en-US"/>
          </a:p>
        </p:txBody>
      </p:sp>
      <p:grpSp>
        <p:nvGrpSpPr>
          <p:cNvPr id="18" name="Group 1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9" name="Rectangle 1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88780" y="-22510"/>
              <a:ext cx="199516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2  &gt;  Data models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2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272" y="1241836"/>
            <a:ext cx="11475456" cy="4135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4055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524000" y="3386328"/>
            <a:ext cx="9144000" cy="3124200"/>
          </a:xfrm>
          <a:prstGeom prst="rect">
            <a:avLst/>
          </a:prstGeom>
          <a:solidFill>
            <a:schemeClr val="accent1"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the Course Management 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87033"/>
            <a:ext cx="8229600" cy="4525963"/>
          </a:xfrm>
        </p:spPr>
        <p:txBody>
          <a:bodyPr/>
          <a:lstStyle/>
          <a:p>
            <a:r>
              <a:rPr lang="en-US" i="1" dirty="0"/>
              <a:t>Logical Schema</a:t>
            </a:r>
          </a:p>
          <a:p>
            <a:pPr lvl="1"/>
            <a:r>
              <a:rPr lang="en-US" dirty="0">
                <a:latin typeface="Arial" pitchFamily="34" charset="0"/>
                <a:cs typeface="Arial" pitchFamily="34" charset="0"/>
              </a:rPr>
              <a:t>Students</a:t>
            </a:r>
            <a:r>
              <a:rPr lang="en-US" dirty="0"/>
              <a:t>(</a:t>
            </a:r>
            <a:r>
              <a:rPr lang="en-US" dirty="0" err="1"/>
              <a:t>sid</a:t>
            </a:r>
            <a:r>
              <a:rPr lang="en-US" dirty="0"/>
              <a:t>: </a:t>
            </a:r>
            <a:r>
              <a:rPr lang="en-US" i="1" dirty="0"/>
              <a:t>string</a:t>
            </a:r>
            <a:r>
              <a:rPr lang="en-US" dirty="0"/>
              <a:t>, name: </a:t>
            </a:r>
            <a:r>
              <a:rPr lang="en-US" i="1" dirty="0"/>
              <a:t>string</a:t>
            </a:r>
            <a:r>
              <a:rPr lang="en-US" dirty="0"/>
              <a:t>, </a:t>
            </a:r>
            <a:r>
              <a:rPr lang="en-US" dirty="0" err="1"/>
              <a:t>gpa</a:t>
            </a:r>
            <a:r>
              <a:rPr lang="en-US" dirty="0"/>
              <a:t>: </a:t>
            </a:r>
            <a:r>
              <a:rPr lang="en-US" i="1" dirty="0"/>
              <a:t>float</a:t>
            </a:r>
            <a:r>
              <a:rPr lang="en-US" dirty="0"/>
              <a:t>)</a:t>
            </a:r>
          </a:p>
          <a:p>
            <a:pPr lvl="1"/>
            <a:r>
              <a:rPr lang="en-US" dirty="0">
                <a:latin typeface="Arial" pitchFamily="34" charset="0"/>
                <a:cs typeface="Arial" pitchFamily="34" charset="0"/>
              </a:rPr>
              <a:t>Courses</a:t>
            </a:r>
            <a:r>
              <a:rPr lang="en-US" dirty="0"/>
              <a:t>(cid: </a:t>
            </a:r>
            <a:r>
              <a:rPr lang="en-US" i="1" dirty="0"/>
              <a:t>string</a:t>
            </a:r>
            <a:r>
              <a:rPr lang="en-US" dirty="0"/>
              <a:t>, </a:t>
            </a:r>
            <a:r>
              <a:rPr lang="en-US" dirty="0" err="1"/>
              <a:t>cname</a:t>
            </a:r>
            <a:r>
              <a:rPr lang="en-US" dirty="0"/>
              <a:t>: </a:t>
            </a:r>
            <a:r>
              <a:rPr lang="en-US" i="1" dirty="0"/>
              <a:t>string</a:t>
            </a:r>
            <a:r>
              <a:rPr lang="en-US" dirty="0"/>
              <a:t>, credits: </a:t>
            </a:r>
            <a:r>
              <a:rPr lang="en-US" i="1" dirty="0" err="1"/>
              <a:t>int</a:t>
            </a:r>
            <a:r>
              <a:rPr lang="en-US" dirty="0"/>
              <a:t>)</a:t>
            </a:r>
          </a:p>
          <a:p>
            <a:pPr lvl="1"/>
            <a:r>
              <a:rPr lang="en-US" dirty="0">
                <a:latin typeface="Arial" pitchFamily="34" charset="0"/>
                <a:cs typeface="Arial" pitchFamily="34" charset="0"/>
              </a:rPr>
              <a:t>Enrolled</a:t>
            </a:r>
            <a:r>
              <a:rPr lang="en-US" dirty="0"/>
              <a:t>(</a:t>
            </a:r>
            <a:r>
              <a:rPr lang="en-US" dirty="0" err="1"/>
              <a:t>sid</a:t>
            </a:r>
            <a:r>
              <a:rPr lang="en-US" dirty="0"/>
              <a:t>: </a:t>
            </a:r>
            <a:r>
              <a:rPr lang="en-US" i="1" dirty="0"/>
              <a:t>string, </a:t>
            </a:r>
            <a:r>
              <a:rPr lang="en-US" dirty="0"/>
              <a:t>cid</a:t>
            </a:r>
            <a:r>
              <a:rPr lang="en-US" i="1" dirty="0"/>
              <a:t>: string, </a:t>
            </a:r>
            <a:r>
              <a:rPr lang="en-US" dirty="0"/>
              <a:t>grade</a:t>
            </a:r>
            <a:r>
              <a:rPr lang="en-US" i="1" dirty="0"/>
              <a:t>: string</a:t>
            </a:r>
            <a:r>
              <a:rPr lang="en-US" dirty="0"/>
              <a:t>)</a:t>
            </a:r>
          </a:p>
          <a:p>
            <a:pPr lvl="1"/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6852163"/>
              </p:ext>
            </p:extLst>
          </p:nvPr>
        </p:nvGraphicFramePr>
        <p:xfrm>
          <a:off x="1676400" y="3614928"/>
          <a:ext cx="2514600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err="1"/>
                        <a:t>sid</a:t>
                      </a:r>
                      <a:endParaRPr lang="en-US" sz="24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Name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err="1"/>
                        <a:t>Gpa</a:t>
                      </a:r>
                      <a:endParaRPr lang="en-US" sz="24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101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Bob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3.2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123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Mary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3.8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2057400" y="5134464"/>
            <a:ext cx="1676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pitchFamily="34" charset="0"/>
                <a:cs typeface="Arial" pitchFamily="34" charset="0"/>
              </a:rPr>
              <a:t>Students</a:t>
            </a:r>
            <a:endParaRPr lang="en-US" sz="2400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6604012"/>
              </p:ext>
            </p:extLst>
          </p:nvPr>
        </p:nvGraphicFramePr>
        <p:xfrm>
          <a:off x="7696200" y="3614928"/>
          <a:ext cx="2895600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cid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err="1"/>
                        <a:t>cname</a:t>
                      </a:r>
                      <a:endParaRPr lang="en-US" sz="24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credits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564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564-2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4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308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417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8153400" y="5134464"/>
            <a:ext cx="1676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pitchFamily="34" charset="0"/>
                <a:cs typeface="Arial" pitchFamily="34" charset="0"/>
              </a:rPr>
              <a:t>Courses</a:t>
            </a:r>
            <a:endParaRPr lang="en-US" sz="2400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6115663"/>
              </p:ext>
            </p:extLst>
          </p:nvPr>
        </p:nvGraphicFramePr>
        <p:xfrm>
          <a:off x="4572000" y="5062728"/>
          <a:ext cx="2895600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err="1"/>
                        <a:t>sid</a:t>
                      </a:r>
                      <a:endParaRPr lang="en-US" sz="2400" b="1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cid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Grade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123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564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5029200" y="6048864"/>
            <a:ext cx="1676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pitchFamily="34" charset="0"/>
                <a:cs typeface="Arial" pitchFamily="34" charset="0"/>
              </a:rPr>
              <a:t>Enrolled</a:t>
            </a:r>
            <a:endParaRPr lang="en-US" sz="2400" dirty="0"/>
          </a:p>
        </p:txBody>
      </p:sp>
      <p:cxnSp>
        <p:nvCxnSpPr>
          <p:cNvPr id="11" name="Straight Arrow Connector 10"/>
          <p:cNvCxnSpPr/>
          <p:nvPr/>
        </p:nvCxnSpPr>
        <p:spPr>
          <a:xfrm rot="10800000">
            <a:off x="2286000" y="4834128"/>
            <a:ext cx="2362200" cy="914400"/>
          </a:xfrm>
          <a:prstGeom prst="straightConnector1">
            <a:avLst/>
          </a:prstGeom>
          <a:ln w="50800">
            <a:solidFill>
              <a:srgbClr val="FF0000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5943600" y="4300728"/>
            <a:ext cx="1752600" cy="1414272"/>
          </a:xfrm>
          <a:prstGeom prst="straightConnector1">
            <a:avLst/>
          </a:prstGeom>
          <a:ln w="50800">
            <a:solidFill>
              <a:srgbClr val="FF0000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5105400" y="3693629"/>
            <a:ext cx="1752600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Corresponding </a:t>
            </a:r>
            <a:r>
              <a:rPr lang="en-US" sz="2000" i="1" dirty="0"/>
              <a:t>keys</a:t>
            </a:r>
            <a:endParaRPr lang="en-US" sz="2000" dirty="0"/>
          </a:p>
        </p:txBody>
      </p:sp>
      <p:grpSp>
        <p:nvGrpSpPr>
          <p:cNvPr id="17" name="Group 1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8" name="Rectangle 1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88780" y="-22510"/>
              <a:ext cx="199516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2  &gt;  Data models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97585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Schemata…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i="1" dirty="0"/>
              <a:t>Physical Schema</a:t>
            </a:r>
            <a:r>
              <a:rPr lang="en-US" dirty="0"/>
              <a:t>: describes data layout</a:t>
            </a:r>
          </a:p>
          <a:p>
            <a:pPr lvl="1"/>
            <a:r>
              <a:rPr lang="en-US" dirty="0"/>
              <a:t>Relations as unordered files</a:t>
            </a:r>
          </a:p>
          <a:p>
            <a:pPr lvl="1"/>
            <a:r>
              <a:rPr lang="en-US" dirty="0"/>
              <a:t>Some data in sorted order (index)</a:t>
            </a:r>
          </a:p>
          <a:p>
            <a:endParaRPr lang="en-US" i="1" dirty="0"/>
          </a:p>
          <a:p>
            <a:r>
              <a:rPr lang="en-US" i="1" dirty="0"/>
              <a:t>Logical Schema: </a:t>
            </a:r>
            <a:r>
              <a:rPr lang="en-US" dirty="0"/>
              <a:t>Previous slide</a:t>
            </a:r>
            <a:endParaRPr lang="en-US" i="1" dirty="0"/>
          </a:p>
          <a:p>
            <a:endParaRPr lang="en-US" i="1" dirty="0"/>
          </a:p>
          <a:p>
            <a:r>
              <a:rPr lang="en-US" i="1" dirty="0"/>
              <a:t>External Schema</a:t>
            </a:r>
            <a:r>
              <a:rPr lang="en-US" dirty="0"/>
              <a:t>: (Views)</a:t>
            </a:r>
          </a:p>
          <a:p>
            <a:pPr lvl="1"/>
            <a:r>
              <a:rPr lang="en-US" dirty="0" err="1">
                <a:latin typeface="Arial" pitchFamily="34" charset="0"/>
                <a:cs typeface="Arial" pitchFamily="34" charset="0"/>
              </a:rPr>
              <a:t>Course_info</a:t>
            </a:r>
            <a:r>
              <a:rPr lang="en-US" dirty="0"/>
              <a:t>(cid: </a:t>
            </a:r>
            <a:r>
              <a:rPr lang="en-US" i="1" dirty="0"/>
              <a:t>string</a:t>
            </a:r>
            <a:r>
              <a:rPr lang="en-US" dirty="0"/>
              <a:t>, enrollment: </a:t>
            </a:r>
            <a:r>
              <a:rPr lang="en-US" i="1" dirty="0"/>
              <a:t>integer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Derived from other tables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199120" y="4493715"/>
            <a:ext cx="2362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Applications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382000" y="2740967"/>
            <a:ext cx="2362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Administrators</a:t>
            </a:r>
          </a:p>
        </p:txBody>
      </p:sp>
      <p:sp>
        <p:nvSpPr>
          <p:cNvPr id="11" name="Up Arrow 10"/>
          <p:cNvSpPr/>
          <p:nvPr/>
        </p:nvSpPr>
        <p:spPr>
          <a:xfrm>
            <a:off x="8077200" y="2667000"/>
            <a:ext cx="304800" cy="609600"/>
          </a:xfrm>
          <a:prstGeom prst="up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Down Arrow 11"/>
          <p:cNvSpPr/>
          <p:nvPr/>
        </p:nvSpPr>
        <p:spPr>
          <a:xfrm>
            <a:off x="8077200" y="4457848"/>
            <a:ext cx="304800" cy="533400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21</a:t>
            </a:fld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16" name="Rectangle 1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88780" y="-22510"/>
              <a:ext cx="180119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2  &gt;  Schemata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 animBg="1"/>
      <p:bldP spid="1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independence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u="sng" dirty="0"/>
              <a:t>Concept:</a:t>
            </a:r>
            <a:r>
              <a:rPr lang="en-US" dirty="0"/>
              <a:t> Applications do not need to worry about </a:t>
            </a:r>
            <a:r>
              <a:rPr lang="en-US" i="1" dirty="0"/>
              <a:t>how the data is structured and stored</a:t>
            </a:r>
          </a:p>
          <a:p>
            <a:pPr marL="0" indent="0">
              <a:buNone/>
            </a:pPr>
            <a:endParaRPr lang="en-US" i="1" dirty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38200" y="2686475"/>
            <a:ext cx="5251704" cy="13849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b="1" u="sng" dirty="0">
                <a:latin typeface="+mj-lt"/>
              </a:rPr>
              <a:t>Logical data independence:</a:t>
            </a:r>
            <a:r>
              <a:rPr lang="en-US" sz="2800" b="1" dirty="0">
                <a:latin typeface="+mj-lt"/>
              </a:rPr>
              <a:t> </a:t>
            </a:r>
            <a:r>
              <a:rPr lang="en-US" sz="2800" dirty="0">
                <a:latin typeface="+mj-lt"/>
              </a:rPr>
              <a:t>protection from changes in the </a:t>
            </a:r>
            <a:r>
              <a:rPr lang="en-US" sz="2800" i="1" dirty="0">
                <a:latin typeface="+mj-lt"/>
              </a:rPr>
              <a:t>logical structure of </a:t>
            </a:r>
            <a:r>
              <a:rPr lang="en-US" sz="2800" i="1">
                <a:latin typeface="+mj-lt"/>
              </a:rPr>
              <a:t>the data</a:t>
            </a:r>
            <a:endParaRPr lang="en-US" sz="2800" i="1" u="sng" dirty="0">
              <a:latin typeface="+mj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38200" y="4364250"/>
            <a:ext cx="5251704" cy="13849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b="1" u="sng" dirty="0">
                <a:latin typeface="+mj-lt"/>
              </a:rPr>
              <a:t>Physical data independence:</a:t>
            </a:r>
            <a:r>
              <a:rPr lang="en-US" sz="2800" b="1" dirty="0">
                <a:latin typeface="+mj-lt"/>
              </a:rPr>
              <a:t> </a:t>
            </a:r>
            <a:r>
              <a:rPr lang="en-US" sz="2800" dirty="0">
                <a:latin typeface="+mj-lt"/>
              </a:rPr>
              <a:t>protection from </a:t>
            </a:r>
            <a:r>
              <a:rPr lang="en-US" sz="2800" i="1" dirty="0">
                <a:latin typeface="+mj-lt"/>
              </a:rPr>
              <a:t>physical </a:t>
            </a:r>
            <a:r>
              <a:rPr lang="en-US" sz="2800" i="1">
                <a:latin typeface="+mj-lt"/>
              </a:rPr>
              <a:t>layout changes</a:t>
            </a:r>
            <a:endParaRPr lang="en-US" sz="2800" u="sng" dirty="0">
              <a:latin typeface="+mj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051304" y="6176962"/>
            <a:ext cx="8077200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+mj-lt"/>
              </a:rPr>
              <a:t>One of the most important reasons to use a DBMS</a:t>
            </a:r>
            <a:endParaRPr lang="en-US" sz="2800" b="1" dirty="0">
              <a:latin typeface="+mj-lt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22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8780" y="-22510"/>
              <a:ext cx="180119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2  &gt;  Schemata</a:t>
              </a:r>
            </a:p>
          </p:txBody>
        </p:sp>
      </p:grpSp>
      <p:sp>
        <p:nvSpPr>
          <p:cNvPr id="11" name="Rectangle 10"/>
          <p:cNvSpPr/>
          <p:nvPr/>
        </p:nvSpPr>
        <p:spPr>
          <a:xfrm>
            <a:off x="6348984" y="2686475"/>
            <a:ext cx="406603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/>
              <a:t>I.e. should not need to ask: can we add  a new entity or attribute without rewriting the application?</a:t>
            </a:r>
            <a:endParaRPr lang="en-US" i="1" u="sng" dirty="0"/>
          </a:p>
        </p:txBody>
      </p:sp>
      <p:sp>
        <p:nvSpPr>
          <p:cNvPr id="12" name="Rectangle 11"/>
          <p:cNvSpPr/>
          <p:nvPr/>
        </p:nvSpPr>
        <p:spPr>
          <a:xfrm>
            <a:off x="6348984" y="4364250"/>
            <a:ext cx="390144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/>
              <a:t>I.e. should not need to ask: which disks are the data stored on? Is the data indexed?</a:t>
            </a:r>
            <a:endParaRPr lang="en-US" i="1" u="sng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11" grpId="0"/>
      <p:bldP spid="1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Overview of DBMS topics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Key concepts &amp; challenges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23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194895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Number Placeholder 5">
            <a:extLst>
              <a:ext uri="{FF2B5EF4-FFF2-40B4-BE49-F238E27FC236}">
                <a16:creationId xmlns:a16="http://schemas.microsoft.com/office/drawing/2014/main" id="{5FC138F9-09A3-4EC5-84E4-B79DF594E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28F1A821-8011-4CD4-8FB6-337194E0870A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24</a:t>
            </a:fld>
            <a:endParaRPr lang="en-US" altLang="en-US" sz="1400"/>
          </a:p>
        </p:txBody>
      </p:sp>
      <p:sp>
        <p:nvSpPr>
          <p:cNvPr id="5123" name="Rectangle 2">
            <a:extLst>
              <a:ext uri="{FF2B5EF4-FFF2-40B4-BE49-F238E27FC236}">
                <a16:creationId xmlns:a16="http://schemas.microsoft.com/office/drawing/2014/main" id="{F65FC42E-4C07-44F7-A638-666E63CC878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Database Management Systems</a:t>
            </a:r>
          </a:p>
        </p:txBody>
      </p:sp>
      <p:sp>
        <p:nvSpPr>
          <p:cNvPr id="5124" name="Rectangle 3">
            <a:extLst>
              <a:ext uri="{FF2B5EF4-FFF2-40B4-BE49-F238E27FC236}">
                <a16:creationId xmlns:a16="http://schemas.microsoft.com/office/drawing/2014/main" id="{0191F409-3280-48BB-867F-B305CC8C7ED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altLang="en-US" dirty="0"/>
              <a:t>Database Management System = DBMS</a:t>
            </a:r>
          </a:p>
          <a:p>
            <a:r>
              <a:rPr lang="en-US" altLang="en-US" dirty="0"/>
              <a:t>A collection of files that store the data</a:t>
            </a:r>
          </a:p>
          <a:p>
            <a:pPr>
              <a:buFontTx/>
              <a:buNone/>
            </a:pPr>
            <a:endParaRPr lang="en-US" altLang="en-US" dirty="0"/>
          </a:p>
          <a:p>
            <a:pPr>
              <a:buFontTx/>
              <a:buNone/>
            </a:pPr>
            <a:r>
              <a:rPr lang="en-US" altLang="en-US" dirty="0"/>
              <a:t>Relational DBMS = RDBMS</a:t>
            </a:r>
          </a:p>
          <a:p>
            <a:r>
              <a:rPr lang="en-US" altLang="en-US" dirty="0"/>
              <a:t>Data files are structured as relations (tables)</a:t>
            </a:r>
          </a:p>
          <a:p>
            <a:endParaRPr lang="en-US" altLang="en-US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Number Placeholder 5">
            <a:extLst>
              <a:ext uri="{FF2B5EF4-FFF2-40B4-BE49-F238E27FC236}">
                <a16:creationId xmlns:a16="http://schemas.microsoft.com/office/drawing/2014/main" id="{29036283-667D-47A4-AD47-B368834CA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A4BE4D88-C03B-4B98-A5C3-2AB54E7B9103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25</a:t>
            </a:fld>
            <a:endParaRPr lang="en-US" altLang="en-US" sz="1400"/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6ED98C26-FF4E-45A5-AAE7-37B435518F5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Example of a Traditional Database Application</a:t>
            </a:r>
          </a:p>
        </p:txBody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0BC3FC0A-7F5C-4146-94AB-6AB7F2AB48C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000125" y="2209801"/>
            <a:ext cx="8601075" cy="3060325"/>
          </a:xfrm>
          <a:noFill/>
          <a:extLst>
            <a:ext uri="{91240B29-F687-4F45-9708-019B960494DF}">
              <a14:hiddenLine xmlns:a14="http://schemas.microsoft.com/office/drawing/2010/main" w="9525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buFontTx/>
              <a:buNone/>
            </a:pPr>
            <a:r>
              <a:rPr lang="en-US" altLang="en-US" dirty="0"/>
              <a:t>Suppose we are building a system </a:t>
            </a:r>
          </a:p>
          <a:p>
            <a:pPr>
              <a:buFontTx/>
              <a:buNone/>
            </a:pPr>
            <a:r>
              <a:rPr lang="en-US" altLang="en-US" dirty="0"/>
              <a:t>to store the information about:</a:t>
            </a:r>
          </a:p>
          <a:p>
            <a:r>
              <a:rPr lang="en-US" altLang="en-US" dirty="0"/>
              <a:t>students</a:t>
            </a:r>
          </a:p>
          <a:p>
            <a:r>
              <a:rPr lang="en-US" altLang="en-US" dirty="0"/>
              <a:t>courses</a:t>
            </a:r>
          </a:p>
          <a:p>
            <a:r>
              <a:rPr lang="en-US" altLang="en-US" dirty="0"/>
              <a:t>professors</a:t>
            </a:r>
          </a:p>
          <a:p>
            <a:r>
              <a:rPr lang="en-US" altLang="en-US" dirty="0"/>
              <a:t>who takes what, who teaches what</a:t>
            </a:r>
            <a:endParaRPr lang="en-US" altLang="en-US" sz="3600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lide Number Placeholder 5">
            <a:extLst>
              <a:ext uri="{FF2B5EF4-FFF2-40B4-BE49-F238E27FC236}">
                <a16:creationId xmlns:a16="http://schemas.microsoft.com/office/drawing/2014/main" id="{1E71C2C5-D2F7-4BF9-82D1-892CE3CE7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772400" y="5641975"/>
            <a:ext cx="2743200" cy="365125"/>
          </a:xfrm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105971B-AFB5-4AB1-B5D3-B774FE0A941D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26</a:t>
            </a:fld>
            <a:endParaRPr lang="en-US" altLang="en-US" sz="1400"/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FDFB89CF-8240-47EF-B9A7-24AF6F13104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728787" y="300930"/>
            <a:ext cx="10515600" cy="1325563"/>
          </a:xfrm>
        </p:spPr>
        <p:txBody>
          <a:bodyPr/>
          <a:lstStyle/>
          <a:p>
            <a:r>
              <a:rPr lang="en-US" altLang="en-US" dirty="0"/>
              <a:t>Can we do it without a DBMS ?</a:t>
            </a:r>
          </a:p>
        </p:txBody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C76B04A1-0170-468E-A94A-96600BB8766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485900" y="1792287"/>
            <a:ext cx="9534525" cy="4351338"/>
          </a:xfrm>
        </p:spPr>
        <p:txBody>
          <a:bodyPr/>
          <a:lstStyle/>
          <a:p>
            <a:pPr>
              <a:lnSpc>
                <a:spcPct val="90000"/>
              </a:lnSpc>
              <a:buFontTx/>
              <a:buNone/>
            </a:pPr>
            <a:r>
              <a:rPr lang="en-US" altLang="en-US" dirty="0"/>
              <a:t>Sure we can!  Start by storing the data in files:</a:t>
            </a:r>
          </a:p>
          <a:p>
            <a:pPr>
              <a:lnSpc>
                <a:spcPct val="90000"/>
              </a:lnSpc>
            </a:pPr>
            <a:endParaRPr lang="en-US" altLang="en-US" dirty="0"/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en-US" dirty="0"/>
              <a:t>students.txt         courses.txt               professors.txt</a:t>
            </a:r>
          </a:p>
          <a:p>
            <a:pPr>
              <a:lnSpc>
                <a:spcPct val="90000"/>
              </a:lnSpc>
              <a:buFontTx/>
              <a:buNone/>
            </a:pPr>
            <a:endParaRPr lang="en-US" altLang="en-US" dirty="0"/>
          </a:p>
          <a:p>
            <a:pPr>
              <a:lnSpc>
                <a:spcPct val="90000"/>
              </a:lnSpc>
              <a:buFontTx/>
              <a:buNone/>
            </a:pPr>
            <a:endParaRPr lang="en-US" altLang="en-US" dirty="0"/>
          </a:p>
          <a:p>
            <a:pPr>
              <a:lnSpc>
                <a:spcPct val="90000"/>
              </a:lnSpc>
              <a:buFontTx/>
              <a:buNone/>
            </a:pPr>
            <a:endParaRPr lang="en-US" altLang="en-US" dirty="0"/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en-US" dirty="0"/>
              <a:t>Now write C or Java programs to implement specific tasks</a:t>
            </a:r>
          </a:p>
        </p:txBody>
      </p:sp>
      <p:sp>
        <p:nvSpPr>
          <p:cNvPr id="8197" name="AutoShape 4">
            <a:extLst>
              <a:ext uri="{FF2B5EF4-FFF2-40B4-BE49-F238E27FC236}">
                <a16:creationId xmlns:a16="http://schemas.microsoft.com/office/drawing/2014/main" id="{47495753-7A09-464B-8243-A73436C599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0200" y="3342382"/>
            <a:ext cx="1447800" cy="573286"/>
          </a:xfrm>
          <a:prstGeom prst="flowChartDocument">
            <a:avLst/>
          </a:prstGeom>
          <a:solidFill>
            <a:srgbClr val="C0C0C0">
              <a:alpha val="50195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 sz="2400"/>
          </a:p>
        </p:txBody>
      </p:sp>
      <p:sp>
        <p:nvSpPr>
          <p:cNvPr id="8198" name="AutoShape 5">
            <a:extLst>
              <a:ext uri="{FF2B5EF4-FFF2-40B4-BE49-F238E27FC236}">
                <a16:creationId xmlns:a16="http://schemas.microsoft.com/office/drawing/2014/main" id="{9A778159-E376-433D-AA2B-EC9A5BC15A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8600" y="3342382"/>
            <a:ext cx="1447800" cy="573286"/>
          </a:xfrm>
          <a:prstGeom prst="flowChartDocument">
            <a:avLst/>
          </a:prstGeom>
          <a:solidFill>
            <a:srgbClr val="C0C0C0">
              <a:alpha val="50195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 sz="2400"/>
          </a:p>
        </p:txBody>
      </p:sp>
      <p:sp>
        <p:nvSpPr>
          <p:cNvPr id="8199" name="AutoShape 6">
            <a:extLst>
              <a:ext uri="{FF2B5EF4-FFF2-40B4-BE49-F238E27FC236}">
                <a16:creationId xmlns:a16="http://schemas.microsoft.com/office/drawing/2014/main" id="{7CA58B4D-3047-491A-B043-D10A3DBAB7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10400" y="3342382"/>
            <a:ext cx="1447800" cy="573286"/>
          </a:xfrm>
          <a:prstGeom prst="flowChartDocument">
            <a:avLst/>
          </a:prstGeom>
          <a:solidFill>
            <a:srgbClr val="C0C0C0">
              <a:alpha val="50195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 sz="24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Number Placeholder 5">
            <a:extLst>
              <a:ext uri="{FF2B5EF4-FFF2-40B4-BE49-F238E27FC236}">
                <a16:creationId xmlns:a16="http://schemas.microsoft.com/office/drawing/2014/main" id="{DEF86B63-E5DD-4BD7-A8DB-939F459EA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2A077C18-4F69-40E7-BE66-67C5F2AB9AB7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27</a:t>
            </a:fld>
            <a:endParaRPr lang="en-US" altLang="en-US" sz="1400"/>
          </a:p>
        </p:txBody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96935655-2CDC-411E-8B48-CC9866398B1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Doing it without a DBMS...</a:t>
            </a:r>
          </a:p>
        </p:txBody>
      </p:sp>
      <p:sp>
        <p:nvSpPr>
          <p:cNvPr id="9220" name="Rectangle 3">
            <a:extLst>
              <a:ext uri="{FF2B5EF4-FFF2-40B4-BE49-F238E27FC236}">
                <a16:creationId xmlns:a16="http://schemas.microsoft.com/office/drawing/2014/main" id="{C2355C42-02BB-4BF7-A8AF-CD8134B646B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Enroll “Mary Johnson” in “COMP440”:</a:t>
            </a:r>
          </a:p>
          <a:p>
            <a:endParaRPr lang="en-US" altLang="en-US" dirty="0"/>
          </a:p>
        </p:txBody>
      </p:sp>
      <p:sp>
        <p:nvSpPr>
          <p:cNvPr id="9221" name="AutoShape 4">
            <a:extLst>
              <a:ext uri="{FF2B5EF4-FFF2-40B4-BE49-F238E27FC236}">
                <a16:creationId xmlns:a16="http://schemas.microsoft.com/office/drawing/2014/main" id="{48500BDD-245E-4E5B-932C-B82C538E7A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43201" y="3124201"/>
            <a:ext cx="6524543" cy="3422723"/>
          </a:xfrm>
          <a:prstGeom prst="foldedCorner">
            <a:avLst>
              <a:gd name="adj" fmla="val 19375"/>
            </a:avLst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lvl="1">
              <a:lnSpc>
                <a:spcPct val="105000"/>
              </a:lnSpc>
              <a:spcBef>
                <a:spcPct val="0"/>
              </a:spcBef>
              <a:buFontTx/>
              <a:buNone/>
            </a:pPr>
            <a:r>
              <a:rPr lang="en-US" altLang="en-US" dirty="0"/>
              <a:t>Read ‘students.txt’</a:t>
            </a:r>
          </a:p>
          <a:p>
            <a:pPr lvl="1">
              <a:lnSpc>
                <a:spcPct val="105000"/>
              </a:lnSpc>
              <a:spcBef>
                <a:spcPct val="0"/>
              </a:spcBef>
              <a:buFontTx/>
              <a:buNone/>
            </a:pPr>
            <a:r>
              <a:rPr lang="en-US" altLang="en-US" dirty="0"/>
              <a:t>Read ‘courses.txt’</a:t>
            </a:r>
          </a:p>
          <a:p>
            <a:pPr lvl="1">
              <a:lnSpc>
                <a:spcPct val="105000"/>
              </a:lnSpc>
              <a:spcBef>
                <a:spcPct val="0"/>
              </a:spcBef>
              <a:buFontTx/>
              <a:buNone/>
            </a:pPr>
            <a:r>
              <a:rPr lang="en-US" altLang="en-US" dirty="0" err="1"/>
              <a:t>Find&amp;update</a:t>
            </a:r>
            <a:r>
              <a:rPr lang="en-US" altLang="en-US" dirty="0"/>
              <a:t> the record “Mary Johnson”</a:t>
            </a:r>
          </a:p>
          <a:p>
            <a:pPr lvl="1">
              <a:lnSpc>
                <a:spcPct val="105000"/>
              </a:lnSpc>
              <a:spcBef>
                <a:spcPct val="0"/>
              </a:spcBef>
              <a:buFontTx/>
              <a:buNone/>
            </a:pPr>
            <a:r>
              <a:rPr lang="en-US" altLang="en-US" dirty="0" err="1"/>
              <a:t>Find&amp;update</a:t>
            </a:r>
            <a:r>
              <a:rPr lang="en-US" altLang="en-US" dirty="0"/>
              <a:t> the record “COMP440”</a:t>
            </a:r>
          </a:p>
          <a:p>
            <a:pPr lvl="1">
              <a:lnSpc>
                <a:spcPct val="105000"/>
              </a:lnSpc>
              <a:spcBef>
                <a:spcPct val="0"/>
              </a:spcBef>
              <a:buFontTx/>
              <a:buNone/>
            </a:pPr>
            <a:r>
              <a:rPr lang="en-US" altLang="en-US" dirty="0"/>
              <a:t>Write “students.txt”</a:t>
            </a:r>
          </a:p>
          <a:p>
            <a:pPr lvl="1">
              <a:lnSpc>
                <a:spcPct val="105000"/>
              </a:lnSpc>
              <a:spcBef>
                <a:spcPct val="0"/>
              </a:spcBef>
              <a:buFontTx/>
              <a:buNone/>
            </a:pPr>
            <a:r>
              <a:rPr lang="en-US" altLang="en-US" dirty="0"/>
              <a:t>Write “courses.txt”</a:t>
            </a:r>
          </a:p>
        </p:txBody>
      </p:sp>
      <p:sp>
        <p:nvSpPr>
          <p:cNvPr id="9222" name="Text Box 5">
            <a:extLst>
              <a:ext uri="{FF2B5EF4-FFF2-40B4-BE49-F238E27FC236}">
                <a16:creationId xmlns:a16="http://schemas.microsoft.com/office/drawing/2014/main" id="{97B4BCDD-6E82-4AAD-908F-CF903A5970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46326" y="2632075"/>
            <a:ext cx="55864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buFontTx/>
              <a:buNone/>
            </a:pPr>
            <a:r>
              <a:rPr lang="en-US" altLang="en-US" sz="2400"/>
              <a:t>Write a C/Java program to do the following: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Slide Number Placeholder 5">
            <a:extLst>
              <a:ext uri="{FF2B5EF4-FFF2-40B4-BE49-F238E27FC236}">
                <a16:creationId xmlns:a16="http://schemas.microsoft.com/office/drawing/2014/main" id="{F412BDB1-9828-4F59-AA5C-B6B4146D4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9FDF9DF-BED1-4880-AF1B-0181CCAF6DA6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28</a:t>
            </a:fld>
            <a:endParaRPr lang="en-US" altLang="en-US" sz="1400"/>
          </a:p>
        </p:txBody>
      </p:sp>
      <p:sp>
        <p:nvSpPr>
          <p:cNvPr id="10243" name="Rectangle 2">
            <a:extLst>
              <a:ext uri="{FF2B5EF4-FFF2-40B4-BE49-F238E27FC236}">
                <a16:creationId xmlns:a16="http://schemas.microsoft.com/office/drawing/2014/main" id="{E6C3B163-6EC8-43C9-B7A1-0C437FCD2E1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Problems without an DBMS...</a:t>
            </a:r>
          </a:p>
        </p:txBody>
      </p:sp>
      <p:sp>
        <p:nvSpPr>
          <p:cNvPr id="10244" name="Rectangle 3">
            <a:extLst>
              <a:ext uri="{FF2B5EF4-FFF2-40B4-BE49-F238E27FC236}">
                <a16:creationId xmlns:a16="http://schemas.microsoft.com/office/drawing/2014/main" id="{C68E761F-57C2-44BC-8CC2-1F046018400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905000" y="1981200"/>
            <a:ext cx="8534400" cy="41148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/>
              <a:t>System crashes:</a:t>
            </a:r>
          </a:p>
          <a:p>
            <a:pPr>
              <a:lnSpc>
                <a:spcPct val="90000"/>
              </a:lnSpc>
            </a:pPr>
            <a:endParaRPr lang="en-US" altLang="en-US"/>
          </a:p>
          <a:p>
            <a:pPr>
              <a:lnSpc>
                <a:spcPct val="90000"/>
              </a:lnSpc>
            </a:pPr>
            <a:endParaRPr lang="en-US" altLang="en-US"/>
          </a:p>
          <a:p>
            <a:pPr lvl="1">
              <a:lnSpc>
                <a:spcPct val="90000"/>
              </a:lnSpc>
            </a:pPr>
            <a:r>
              <a:rPr lang="en-US" altLang="en-US"/>
              <a:t>What is the problem ?</a:t>
            </a:r>
          </a:p>
          <a:p>
            <a:pPr>
              <a:lnSpc>
                <a:spcPct val="90000"/>
              </a:lnSpc>
            </a:pPr>
            <a:r>
              <a:rPr lang="en-US" altLang="en-US"/>
              <a:t>Large data sets (say 50GB)</a:t>
            </a:r>
          </a:p>
          <a:p>
            <a:pPr lvl="1">
              <a:lnSpc>
                <a:spcPct val="90000"/>
              </a:lnSpc>
            </a:pPr>
            <a:r>
              <a:rPr lang="en-US" altLang="en-US"/>
              <a:t>Why is this a problem ?</a:t>
            </a:r>
          </a:p>
          <a:p>
            <a:pPr>
              <a:lnSpc>
                <a:spcPct val="90000"/>
              </a:lnSpc>
            </a:pPr>
            <a:r>
              <a:rPr lang="en-US" altLang="en-US"/>
              <a:t>Simultaneous access by many users</a:t>
            </a:r>
          </a:p>
          <a:p>
            <a:pPr lvl="1">
              <a:lnSpc>
                <a:spcPct val="90000"/>
              </a:lnSpc>
            </a:pPr>
            <a:r>
              <a:rPr lang="en-US" altLang="en-US"/>
              <a:t>Lock students.txt – what is the problem ?</a:t>
            </a:r>
          </a:p>
        </p:txBody>
      </p:sp>
      <p:sp>
        <p:nvSpPr>
          <p:cNvPr id="10245" name="AutoShape 4">
            <a:extLst>
              <a:ext uri="{FF2B5EF4-FFF2-40B4-BE49-F238E27FC236}">
                <a16:creationId xmlns:a16="http://schemas.microsoft.com/office/drawing/2014/main" id="{9983CCD6-3707-4EC4-8B9D-67228D25E9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29201" y="2057400"/>
            <a:ext cx="3567113" cy="1342418"/>
          </a:xfrm>
          <a:prstGeom prst="foldedCorner">
            <a:avLst>
              <a:gd name="adj" fmla="val 19375"/>
            </a:avLst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lvl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en-US" sz="1200" dirty="0"/>
              <a:t>Read ‘students.txt’</a:t>
            </a:r>
          </a:p>
          <a:p>
            <a:pPr lvl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en-US" sz="1200" dirty="0"/>
              <a:t>Read ‘courses.txt’</a:t>
            </a:r>
          </a:p>
          <a:p>
            <a:pPr lvl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en-US" sz="1200" dirty="0" err="1"/>
              <a:t>Find&amp;update</a:t>
            </a:r>
            <a:r>
              <a:rPr lang="en-US" altLang="en-US" sz="1200" dirty="0"/>
              <a:t> the record “Mary Johnson”</a:t>
            </a:r>
          </a:p>
          <a:p>
            <a:pPr lvl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en-US" sz="1200" dirty="0" err="1"/>
              <a:t>Find&amp;update</a:t>
            </a:r>
            <a:r>
              <a:rPr lang="en-US" altLang="en-US" sz="1200" dirty="0"/>
              <a:t> the record “COMP440”</a:t>
            </a:r>
          </a:p>
          <a:p>
            <a:pPr lvl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en-US" sz="1200" dirty="0"/>
              <a:t>Write “students.txt”</a:t>
            </a:r>
          </a:p>
          <a:p>
            <a:pPr lvl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en-US" sz="1200" dirty="0"/>
              <a:t>Write “courses.txt”</a:t>
            </a:r>
          </a:p>
        </p:txBody>
      </p:sp>
      <p:sp>
        <p:nvSpPr>
          <p:cNvPr id="50181" name="AutoShape 5">
            <a:extLst>
              <a:ext uri="{FF2B5EF4-FFF2-40B4-BE49-F238E27FC236}">
                <a16:creationId xmlns:a16="http://schemas.microsoft.com/office/drawing/2014/main" id="{61054707-E707-4F3D-8951-331DD4A176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17066" y="2209800"/>
            <a:ext cx="1957033" cy="649188"/>
          </a:xfrm>
          <a:prstGeom prst="wedgeEllipseCallout">
            <a:avLst>
              <a:gd name="adj1" fmla="val -126329"/>
              <a:gd name="adj2" fmla="val 67435"/>
            </a:avLst>
          </a:prstGeom>
          <a:solidFill>
            <a:srgbClr val="C0C0C0">
              <a:alpha val="50195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buFontTx/>
              <a:buNone/>
            </a:pPr>
            <a:r>
              <a:rPr lang="en-US" altLang="en-US" sz="2400"/>
              <a:t>CRASH 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0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181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Slide Number Placeholder 4">
            <a:extLst>
              <a:ext uri="{FF2B5EF4-FFF2-40B4-BE49-F238E27FC236}">
                <a16:creationId xmlns:a16="http://schemas.microsoft.com/office/drawing/2014/main" id="{FE4E9C7F-50D7-4A6D-8E12-E226BADBF7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EDF9FEB6-97BC-4EFB-A202-80E23907EBBC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29</a:t>
            </a:fld>
            <a:endParaRPr lang="en-US" altLang="en-US" sz="1400"/>
          </a:p>
        </p:txBody>
      </p:sp>
      <p:sp>
        <p:nvSpPr>
          <p:cNvPr id="11267" name="Rectangle 22">
            <a:extLst>
              <a:ext uri="{FF2B5EF4-FFF2-40B4-BE49-F238E27FC236}">
                <a16:creationId xmlns:a16="http://schemas.microsoft.com/office/drawing/2014/main" id="{15D4C4F9-2E48-4891-B788-959CB7819C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1976" y="2314676"/>
            <a:ext cx="2895600" cy="2971800"/>
          </a:xfrm>
          <a:prstGeom prst="rect">
            <a:avLst/>
          </a:prstGeom>
          <a:solidFill>
            <a:srgbClr val="EAEAEA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 sz="2400"/>
          </a:p>
        </p:txBody>
      </p:sp>
      <p:sp>
        <p:nvSpPr>
          <p:cNvPr id="11268" name="Rectangle 2">
            <a:extLst>
              <a:ext uri="{FF2B5EF4-FFF2-40B4-BE49-F238E27FC236}">
                <a16:creationId xmlns:a16="http://schemas.microsoft.com/office/drawing/2014/main" id="{022437DC-E095-4FEC-B0FC-92A7A749617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Enters a DBMS</a:t>
            </a:r>
          </a:p>
        </p:txBody>
      </p:sp>
      <p:pic>
        <p:nvPicPr>
          <p:cNvPr id="11269" name="Picture 5">
            <a:extLst>
              <a:ext uri="{FF2B5EF4-FFF2-40B4-BE49-F238E27FC236}">
                <a16:creationId xmlns:a16="http://schemas.microsoft.com/office/drawing/2014/main" id="{6CE6BB74-6572-47EE-BDBF-C93984F599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5976" y="2543276"/>
            <a:ext cx="1144588" cy="228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270" name="AutoShape 6">
            <a:extLst>
              <a:ext uri="{FF2B5EF4-FFF2-40B4-BE49-F238E27FC236}">
                <a16:creationId xmlns:a16="http://schemas.microsoft.com/office/drawing/2014/main" id="{336D36DC-5BE8-465F-BF91-776C519B0E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30576" y="2599533"/>
            <a:ext cx="838200" cy="573286"/>
          </a:xfrm>
          <a:prstGeom prst="flowChartDocument">
            <a:avLst/>
          </a:prstGeom>
          <a:solidFill>
            <a:srgbClr val="C0C0C0">
              <a:alpha val="50195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 sz="2400"/>
          </a:p>
        </p:txBody>
      </p:sp>
      <p:sp>
        <p:nvSpPr>
          <p:cNvPr id="11271" name="AutoShape 7">
            <a:extLst>
              <a:ext uri="{FF2B5EF4-FFF2-40B4-BE49-F238E27FC236}">
                <a16:creationId xmlns:a16="http://schemas.microsoft.com/office/drawing/2014/main" id="{CF17CBB6-F09F-4DD0-A1D6-9F610FB47E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30576" y="3513933"/>
            <a:ext cx="838200" cy="573286"/>
          </a:xfrm>
          <a:prstGeom prst="flowChartDocument">
            <a:avLst/>
          </a:prstGeom>
          <a:solidFill>
            <a:srgbClr val="C0C0C0">
              <a:alpha val="50195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 sz="2400"/>
          </a:p>
        </p:txBody>
      </p:sp>
      <p:sp>
        <p:nvSpPr>
          <p:cNvPr id="11272" name="AutoShape 8">
            <a:extLst>
              <a:ext uri="{FF2B5EF4-FFF2-40B4-BE49-F238E27FC236}">
                <a16:creationId xmlns:a16="http://schemas.microsoft.com/office/drawing/2014/main" id="{83E74C4F-2C23-4B85-A5BF-8EF8DCCDD1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30576" y="4504533"/>
            <a:ext cx="838200" cy="573286"/>
          </a:xfrm>
          <a:prstGeom prst="flowChartDocument">
            <a:avLst/>
          </a:prstGeom>
          <a:solidFill>
            <a:srgbClr val="C0C0C0">
              <a:alpha val="50195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 sz="2400"/>
          </a:p>
        </p:txBody>
      </p:sp>
      <p:sp>
        <p:nvSpPr>
          <p:cNvPr id="51209" name="AutoShape 9">
            <a:extLst>
              <a:ext uri="{FF2B5EF4-FFF2-40B4-BE49-F238E27FC236}">
                <a16:creationId xmlns:a16="http://schemas.microsoft.com/office/drawing/2014/main" id="{E49AEBEF-6FCE-4582-A251-F70588DE99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5896076"/>
            <a:ext cx="1927729" cy="649188"/>
          </a:xfrm>
          <a:prstGeom prst="wedgeEllipseCallout">
            <a:avLst>
              <a:gd name="adj1" fmla="val -171"/>
              <a:gd name="adj2" fmla="val -122819"/>
            </a:avLst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buFontTx/>
              <a:buNone/>
            </a:pPr>
            <a:r>
              <a:rPr lang="en-US" altLang="en-US" sz="2400"/>
              <a:t>Data files</a:t>
            </a:r>
          </a:p>
        </p:txBody>
      </p:sp>
      <p:sp>
        <p:nvSpPr>
          <p:cNvPr id="51210" name="AutoShape 10">
            <a:extLst>
              <a:ext uri="{FF2B5EF4-FFF2-40B4-BE49-F238E27FC236}">
                <a16:creationId xmlns:a16="http://schemas.microsoft.com/office/drawing/2014/main" id="{7FF07B4F-EEF5-4395-9242-95C2F07CAC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9479" y="5083276"/>
            <a:ext cx="3009709" cy="649188"/>
          </a:xfrm>
          <a:prstGeom prst="wedgeEllipseCallout">
            <a:avLst>
              <a:gd name="adj1" fmla="val -29926"/>
              <a:gd name="adj2" fmla="val -62694"/>
            </a:avLst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buFontTx/>
              <a:buNone/>
            </a:pPr>
            <a:r>
              <a:rPr lang="en-US" altLang="en-US" sz="2400" dirty="0"/>
              <a:t>Database server</a:t>
            </a:r>
          </a:p>
        </p:txBody>
      </p:sp>
      <p:sp>
        <p:nvSpPr>
          <p:cNvPr id="51219" name="AutoShape 19">
            <a:extLst>
              <a:ext uri="{FF2B5EF4-FFF2-40B4-BE49-F238E27FC236}">
                <a16:creationId xmlns:a16="http://schemas.microsoft.com/office/drawing/2014/main" id="{D4F2E117-14FB-4BC5-8720-EE22D167B5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08193" y="5819876"/>
            <a:ext cx="2468719" cy="649188"/>
          </a:xfrm>
          <a:prstGeom prst="wedgeEllipseCallout">
            <a:avLst>
              <a:gd name="adj1" fmla="val -8954"/>
              <a:gd name="adj2" fmla="val -90255"/>
            </a:avLst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buFontTx/>
              <a:buNone/>
            </a:pPr>
            <a:r>
              <a:rPr lang="en-US" altLang="en-US" sz="2400"/>
              <a:t>Applications</a:t>
            </a:r>
          </a:p>
        </p:txBody>
      </p:sp>
      <p:grpSp>
        <p:nvGrpSpPr>
          <p:cNvPr id="51223" name="Group 23">
            <a:extLst>
              <a:ext uri="{FF2B5EF4-FFF2-40B4-BE49-F238E27FC236}">
                <a16:creationId xmlns:a16="http://schemas.microsoft.com/office/drawing/2014/main" id="{9EDBC5E1-DE45-47D3-B667-B7B1C18F46A2}"/>
              </a:ext>
            </a:extLst>
          </p:cNvPr>
          <p:cNvGrpSpPr>
            <a:grpSpLocks/>
          </p:cNvGrpSpPr>
          <p:nvPr/>
        </p:nvGrpSpPr>
        <p:grpSpPr bwMode="auto">
          <a:xfrm>
            <a:off x="4073776" y="2086076"/>
            <a:ext cx="4267200" cy="3429000"/>
            <a:chOff x="2256" y="1392"/>
            <a:chExt cx="2688" cy="2160"/>
          </a:xfrm>
        </p:grpSpPr>
        <p:pic>
          <p:nvPicPr>
            <p:cNvPr id="11278" name="Picture 11">
              <a:extLst>
                <a:ext uri="{FF2B5EF4-FFF2-40B4-BE49-F238E27FC236}">
                  <a16:creationId xmlns:a16="http://schemas.microsoft.com/office/drawing/2014/main" id="{7F85FEE5-5EB0-47F8-8B39-E6B48196FC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28" y="1392"/>
              <a:ext cx="624" cy="4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279" name="Picture 13">
              <a:extLst>
                <a:ext uri="{FF2B5EF4-FFF2-40B4-BE49-F238E27FC236}">
                  <a16:creationId xmlns:a16="http://schemas.microsoft.com/office/drawing/2014/main" id="{8F135C18-5965-4D57-B5C1-8E32E0FDC7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24" y="2244"/>
              <a:ext cx="624" cy="4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280" name="Picture 14">
              <a:extLst>
                <a:ext uri="{FF2B5EF4-FFF2-40B4-BE49-F238E27FC236}">
                  <a16:creationId xmlns:a16="http://schemas.microsoft.com/office/drawing/2014/main" id="{887D63F9-1ED7-4608-8343-3D4750EA4C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20" y="3108"/>
              <a:ext cx="624" cy="4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1281" name="Line 16">
              <a:extLst>
                <a:ext uri="{FF2B5EF4-FFF2-40B4-BE49-F238E27FC236}">
                  <a16:creationId xmlns:a16="http://schemas.microsoft.com/office/drawing/2014/main" id="{BBE5E8A0-98AD-4B6E-84D4-3D36FEBE0BA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56" y="1728"/>
              <a:ext cx="1776" cy="4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282" name="Line 17">
              <a:extLst>
                <a:ext uri="{FF2B5EF4-FFF2-40B4-BE49-F238E27FC236}">
                  <a16:creationId xmlns:a16="http://schemas.microsoft.com/office/drawing/2014/main" id="{D07FB827-9281-4310-9C3E-DEBBA7C845B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04" y="2448"/>
              <a:ext cx="1728" cy="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283" name="Line 18">
              <a:extLst>
                <a:ext uri="{FF2B5EF4-FFF2-40B4-BE49-F238E27FC236}">
                  <a16:creationId xmlns:a16="http://schemas.microsoft.com/office/drawing/2014/main" id="{D242E2DB-A62F-443F-9488-AA2A4B330B2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00" y="2880"/>
              <a:ext cx="1824" cy="4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284" name="Text Box 20">
              <a:extLst>
                <a:ext uri="{FF2B5EF4-FFF2-40B4-BE49-F238E27FC236}">
                  <a16:creationId xmlns:a16="http://schemas.microsoft.com/office/drawing/2014/main" id="{934B2026-FAE6-4E12-814B-C01940C27AA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92" y="2160"/>
              <a:ext cx="1356" cy="5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buFontTx/>
                <a:buNone/>
              </a:pPr>
              <a:r>
                <a:rPr lang="en-US" altLang="en-US" sz="2400"/>
                <a:t>connection</a:t>
              </a:r>
            </a:p>
            <a:p>
              <a:pPr>
                <a:buFontTx/>
                <a:buNone/>
              </a:pPr>
              <a:r>
                <a:rPr lang="en-US" altLang="en-US" sz="2400"/>
                <a:t>(ODBC, JDBC)</a:t>
              </a:r>
            </a:p>
          </p:txBody>
        </p:sp>
      </p:grpSp>
      <p:sp>
        <p:nvSpPr>
          <p:cNvPr id="11277" name="Text Box 21">
            <a:extLst>
              <a:ext uri="{FF2B5EF4-FFF2-40B4-BE49-F238E27FC236}">
                <a16:creationId xmlns:a16="http://schemas.microsoft.com/office/drawing/2014/main" id="{E6DEEDE6-E3B1-495D-A7A1-4E00542031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9577" y="1552677"/>
            <a:ext cx="5351463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buFontTx/>
              <a:buNone/>
            </a:pPr>
            <a:r>
              <a:rPr lang="en-US" altLang="en-US" sz="2800"/>
              <a:t>“Two tier system” or “client-server”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1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51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51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51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09" grpId="0" animBg="1" autoUpdateAnimBg="0"/>
      <p:bldP spid="51210" grpId="0" animBg="1" autoUpdateAnimBg="0"/>
      <p:bldP spid="51219" grpId="0" animBg="1" autoUpdateAnimBg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3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29396" y="5648464"/>
            <a:ext cx="5461687" cy="70788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+mj-lt"/>
              </a:rPr>
              <a:t>Big science is data driven.</a:t>
            </a:r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506" y="350227"/>
            <a:ext cx="5187577" cy="521076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5275" y="1399174"/>
            <a:ext cx="4276725" cy="126320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1083" y="1192574"/>
            <a:ext cx="2224835" cy="167640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56323" y="2868976"/>
            <a:ext cx="3579112" cy="3579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240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Slide Number Placeholder 5">
            <a:extLst>
              <a:ext uri="{FF2B5EF4-FFF2-40B4-BE49-F238E27FC236}">
                <a16:creationId xmlns:a16="http://schemas.microsoft.com/office/drawing/2014/main" id="{B3B872AA-5E39-48B6-9774-E4F307BC7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A11EB6DF-7A84-4271-92A4-029FB103210E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30</a:t>
            </a:fld>
            <a:endParaRPr lang="en-US" altLang="en-US" sz="1400"/>
          </a:p>
        </p:txBody>
      </p:sp>
      <p:sp>
        <p:nvSpPr>
          <p:cNvPr id="12291" name="Rectangle 2">
            <a:extLst>
              <a:ext uri="{FF2B5EF4-FFF2-40B4-BE49-F238E27FC236}">
                <a16:creationId xmlns:a16="http://schemas.microsoft.com/office/drawing/2014/main" id="{822A5B05-DC32-400F-9FA8-87B86BFA789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Functionality of a DBMS</a:t>
            </a:r>
          </a:p>
        </p:txBody>
      </p:sp>
      <p:sp>
        <p:nvSpPr>
          <p:cNvPr id="12292" name="Rectangle 3">
            <a:extLst>
              <a:ext uri="{FF2B5EF4-FFF2-40B4-BE49-F238E27FC236}">
                <a16:creationId xmlns:a16="http://schemas.microsoft.com/office/drawing/2014/main" id="{F07C1C5B-48C5-483D-8BA7-BA5A8D77F2F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1690688"/>
            <a:ext cx="8178800" cy="4457700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90000"/>
              </a:lnSpc>
              <a:buFontTx/>
              <a:buNone/>
            </a:pPr>
            <a:r>
              <a:rPr lang="en-US" altLang="en-US" dirty="0"/>
              <a:t>The programmer sees SQL, which has two components: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Data Definition Language - DDL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Data Manipulation Language - DML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query language</a:t>
            </a:r>
          </a:p>
          <a:p>
            <a:pPr>
              <a:lnSpc>
                <a:spcPct val="90000"/>
              </a:lnSpc>
              <a:buFontTx/>
              <a:buNone/>
            </a:pPr>
            <a:endParaRPr lang="en-US" altLang="en-US" dirty="0"/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en-US" dirty="0"/>
              <a:t>Behind the scenes the DBMS has: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Query engine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Query optimizer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Storage management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Transaction Management (concurrency, recovery)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Slide Number Placeholder 5">
            <a:extLst>
              <a:ext uri="{FF2B5EF4-FFF2-40B4-BE49-F238E27FC236}">
                <a16:creationId xmlns:a16="http://schemas.microsoft.com/office/drawing/2014/main" id="{31FDFA08-AA96-47E8-9594-1E21A57DB3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C75A5DE-35A9-48EE-B97D-7F0246161B2A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31</a:t>
            </a:fld>
            <a:endParaRPr lang="en-US" altLang="en-US" sz="1400"/>
          </a:p>
        </p:txBody>
      </p:sp>
      <p:sp>
        <p:nvSpPr>
          <p:cNvPr id="13315" name="Rectangle 2">
            <a:extLst>
              <a:ext uri="{FF2B5EF4-FFF2-40B4-BE49-F238E27FC236}">
                <a16:creationId xmlns:a16="http://schemas.microsoft.com/office/drawing/2014/main" id="{0955CF63-C2EE-4603-99BE-ED378763AD4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How the Programmer Sees the DBMS</a:t>
            </a:r>
          </a:p>
        </p:txBody>
      </p:sp>
      <p:sp>
        <p:nvSpPr>
          <p:cNvPr id="13316" name="Rectangle 3">
            <a:extLst>
              <a:ext uri="{FF2B5EF4-FFF2-40B4-BE49-F238E27FC236}">
                <a16:creationId xmlns:a16="http://schemas.microsoft.com/office/drawing/2014/main" id="{B35893E4-4C73-4508-8D0A-AD48C5BF15F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51669" y="1690688"/>
            <a:ext cx="10515600" cy="4351338"/>
          </a:xfrm>
        </p:spPr>
        <p:txBody>
          <a:bodyPr/>
          <a:lstStyle/>
          <a:p>
            <a:r>
              <a:rPr lang="en-US" altLang="en-US" dirty="0"/>
              <a:t>Start with DDL to </a:t>
            </a:r>
            <a:r>
              <a:rPr lang="en-US" altLang="en-US" i="1" dirty="0"/>
              <a:t>create tables</a:t>
            </a:r>
            <a:r>
              <a:rPr lang="en-US" altLang="en-US" dirty="0"/>
              <a:t>:</a:t>
            </a:r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r>
              <a:rPr lang="en-US" altLang="en-US" dirty="0"/>
              <a:t>Continue with DML to </a:t>
            </a:r>
            <a:r>
              <a:rPr lang="en-US" altLang="en-US" i="1" dirty="0"/>
              <a:t>populate tables:</a:t>
            </a:r>
            <a:endParaRPr lang="en-US" altLang="en-US" dirty="0"/>
          </a:p>
        </p:txBody>
      </p:sp>
      <p:sp>
        <p:nvSpPr>
          <p:cNvPr id="13317" name="Rectangle 4">
            <a:extLst>
              <a:ext uri="{FF2B5EF4-FFF2-40B4-BE49-F238E27FC236}">
                <a16:creationId xmlns:a16="http://schemas.microsoft.com/office/drawing/2014/main" id="{97E112FA-2582-4A72-B9F1-B38BB90FB0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62301" y="2106614"/>
            <a:ext cx="5845175" cy="147478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en-US" sz="2000"/>
              <a:t>CREATE TABLE Students (</a:t>
            </a:r>
          </a:p>
          <a:p>
            <a:pPr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en-US" sz="2000"/>
              <a:t>	Name CHAR(30)</a:t>
            </a:r>
          </a:p>
          <a:p>
            <a:pPr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en-US" sz="2000"/>
              <a:t>	SSN CHAR(9) PRIMARY KEY NOT NULL,</a:t>
            </a:r>
          </a:p>
          <a:p>
            <a:pPr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en-US" sz="2000"/>
              <a:t>	Category CHAR(20)</a:t>
            </a:r>
          </a:p>
          <a:p>
            <a:pPr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en-US" sz="2000"/>
              <a:t>)   . . . </a:t>
            </a:r>
          </a:p>
        </p:txBody>
      </p:sp>
      <p:sp>
        <p:nvSpPr>
          <p:cNvPr id="13318" name="Rectangle 5">
            <a:extLst>
              <a:ext uri="{FF2B5EF4-FFF2-40B4-BE49-F238E27FC236}">
                <a16:creationId xmlns:a16="http://schemas.microsoft.com/office/drawing/2014/main" id="{EECD1A9D-AB70-43C6-80D0-E29DA09A4B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62300" y="4545015"/>
            <a:ext cx="5494338" cy="92551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en-US" sz="2000"/>
              <a:t>INSERT INTO Students</a:t>
            </a:r>
          </a:p>
          <a:p>
            <a:pPr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en-US" sz="2000"/>
              <a:t>VALUES(‘Charles’, ‘123456789’, ‘undergraduate’)</a:t>
            </a:r>
          </a:p>
          <a:p>
            <a:pPr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en-US" altLang="en-US" sz="2000"/>
              <a:t>.  .  .  .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lide Number Placeholder 5">
            <a:extLst>
              <a:ext uri="{FF2B5EF4-FFF2-40B4-BE49-F238E27FC236}">
                <a16:creationId xmlns:a16="http://schemas.microsoft.com/office/drawing/2014/main" id="{0F495469-BAE5-42CE-8122-36BC375B88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BD0FFBB9-F34E-4277-B106-06D041676521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32</a:t>
            </a:fld>
            <a:endParaRPr lang="en-US" altLang="en-US" sz="1400"/>
          </a:p>
        </p:txBody>
      </p:sp>
      <p:sp>
        <p:nvSpPr>
          <p:cNvPr id="14339" name="Rectangle 2">
            <a:extLst>
              <a:ext uri="{FF2B5EF4-FFF2-40B4-BE49-F238E27FC236}">
                <a16:creationId xmlns:a16="http://schemas.microsoft.com/office/drawing/2014/main" id="{79217017-1B4B-4870-82A8-FDAF0265B2F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057400" y="152400"/>
            <a:ext cx="7772400" cy="1295400"/>
          </a:xfrm>
        </p:spPr>
        <p:txBody>
          <a:bodyPr>
            <a:normAutofit fontScale="90000"/>
          </a:bodyPr>
          <a:lstStyle/>
          <a:p>
            <a:r>
              <a:rPr lang="en-US" altLang="en-US"/>
              <a:t>How the Programmer Sees the DBMS</a:t>
            </a:r>
          </a:p>
        </p:txBody>
      </p:sp>
      <p:sp>
        <p:nvSpPr>
          <p:cNvPr id="14340" name="Rectangle 3">
            <a:extLst>
              <a:ext uri="{FF2B5EF4-FFF2-40B4-BE49-F238E27FC236}">
                <a16:creationId xmlns:a16="http://schemas.microsoft.com/office/drawing/2014/main" id="{FDA87D60-684C-406D-94C3-C0B1C2889C8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828800" y="1317625"/>
            <a:ext cx="8178800" cy="4686300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altLang="en-US" dirty="0"/>
              <a:t>Tables:</a:t>
            </a:r>
          </a:p>
          <a:p>
            <a:endParaRPr lang="en-US" altLang="en-US" b="1" dirty="0"/>
          </a:p>
          <a:p>
            <a:endParaRPr lang="en-US" altLang="en-US" b="1" dirty="0"/>
          </a:p>
          <a:p>
            <a:endParaRPr lang="en-US" altLang="en-US" b="1" dirty="0"/>
          </a:p>
          <a:p>
            <a:endParaRPr lang="en-US" altLang="en-US" b="1" dirty="0"/>
          </a:p>
          <a:p>
            <a:endParaRPr lang="en-US" altLang="en-US" b="1" dirty="0"/>
          </a:p>
          <a:p>
            <a:r>
              <a:rPr lang="en-US" altLang="en-US" dirty="0"/>
              <a:t>Still implemented as files, but behind the scenes can be quite complex</a:t>
            </a:r>
          </a:p>
        </p:txBody>
      </p:sp>
      <p:graphicFrame>
        <p:nvGraphicFramePr>
          <p:cNvPr id="14341" name="Object 6">
            <a:extLst>
              <a:ext uri="{FF2B5EF4-FFF2-40B4-BE49-F238E27FC236}">
                <a16:creationId xmlns:a16="http://schemas.microsoft.com/office/drawing/2014/main" id="{D453929E-881D-476C-959B-6CA27F9B0F0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99341548"/>
              </p:ext>
            </p:extLst>
          </p:nvPr>
        </p:nvGraphicFramePr>
        <p:xfrm>
          <a:off x="2882900" y="4805364"/>
          <a:ext cx="4203700" cy="636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8" name="Chart" r:id="rId3" imgW="7632050" imgH="1154901" progId="MSGraph.Chart.8">
                  <p:embed followColorScheme="full"/>
                </p:oleObj>
              </mc:Choice>
              <mc:Fallback>
                <p:oleObj name="Chart" r:id="rId3" imgW="7632050" imgH="1154901" progId="MSGraph.Chart.8">
                  <p:embed followColorScheme="full"/>
                  <p:pic>
                    <p:nvPicPr>
                      <p:cNvPr id="14341" name="Object 6">
                        <a:extLst>
                          <a:ext uri="{FF2B5EF4-FFF2-40B4-BE49-F238E27FC236}">
                            <a16:creationId xmlns:a16="http://schemas.microsoft.com/office/drawing/2014/main" id="{D453929E-881D-476C-959B-6CA27F9B0F0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82900" y="4805364"/>
                        <a:ext cx="4203700" cy="636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342" name="Object 7">
            <a:extLst>
              <a:ext uri="{FF2B5EF4-FFF2-40B4-BE49-F238E27FC236}">
                <a16:creationId xmlns:a16="http://schemas.microsoft.com/office/drawing/2014/main" id="{CA0EF821-4779-4987-B38E-369B39C1D2F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134743"/>
              </p:ext>
            </p:extLst>
          </p:nvPr>
        </p:nvGraphicFramePr>
        <p:xfrm>
          <a:off x="2286000" y="2047875"/>
          <a:ext cx="3898900" cy="1422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9" name="Document" r:id="rId5" imgW="5632704" imgH="2057400" progId="Word.Document.8">
                  <p:embed/>
                </p:oleObj>
              </mc:Choice>
              <mc:Fallback>
                <p:oleObj name="Document" r:id="rId5" imgW="5632704" imgH="2057400" progId="Word.Document.8">
                  <p:embed/>
                  <p:pic>
                    <p:nvPicPr>
                      <p:cNvPr id="14342" name="Object 7">
                        <a:extLst>
                          <a:ext uri="{FF2B5EF4-FFF2-40B4-BE49-F238E27FC236}">
                            <a16:creationId xmlns:a16="http://schemas.microsoft.com/office/drawing/2014/main" id="{CA0EF821-4779-4987-B38E-369B39C1D2F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0" y="2047875"/>
                        <a:ext cx="3898900" cy="1422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343" name="Object 13">
            <a:extLst>
              <a:ext uri="{FF2B5EF4-FFF2-40B4-BE49-F238E27FC236}">
                <a16:creationId xmlns:a16="http://schemas.microsoft.com/office/drawing/2014/main" id="{C266395F-754D-435B-A242-B0DDB6F68F1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37767987"/>
              </p:ext>
            </p:extLst>
          </p:nvPr>
        </p:nvGraphicFramePr>
        <p:xfrm>
          <a:off x="6400800" y="2047875"/>
          <a:ext cx="2743200" cy="157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0" name="Document" r:id="rId7" imgW="3896868" imgH="2240280" progId="Word.Document.8">
                  <p:embed/>
                </p:oleObj>
              </mc:Choice>
              <mc:Fallback>
                <p:oleObj name="Document" r:id="rId7" imgW="3896868" imgH="2240280" progId="Word.Document.8">
                  <p:embed/>
                  <p:pic>
                    <p:nvPicPr>
                      <p:cNvPr id="14343" name="Object 13">
                        <a:extLst>
                          <a:ext uri="{FF2B5EF4-FFF2-40B4-BE49-F238E27FC236}">
                            <a16:creationId xmlns:a16="http://schemas.microsoft.com/office/drawing/2014/main" id="{C266395F-754D-435B-A242-B0DDB6F68F1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00800" y="2047875"/>
                        <a:ext cx="2743200" cy="1574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344" name="Text Box 14">
            <a:extLst>
              <a:ext uri="{FF2B5EF4-FFF2-40B4-BE49-F238E27FC236}">
                <a16:creationId xmlns:a16="http://schemas.microsoft.com/office/drawing/2014/main" id="{73A92C69-A14A-4F3F-9D1C-44B2AC0A69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93926" y="1628775"/>
            <a:ext cx="13176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/>
              <a:t>Students:</a:t>
            </a:r>
          </a:p>
        </p:txBody>
      </p:sp>
      <p:sp>
        <p:nvSpPr>
          <p:cNvPr id="14345" name="Text Box 15">
            <a:extLst>
              <a:ext uri="{FF2B5EF4-FFF2-40B4-BE49-F238E27FC236}">
                <a16:creationId xmlns:a16="http://schemas.microsoft.com/office/drawing/2014/main" id="{BF700295-3D5B-4C34-8BD9-D4C34D33DF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08726" y="1628775"/>
            <a:ext cx="9953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/>
              <a:t>Takes:</a:t>
            </a:r>
          </a:p>
        </p:txBody>
      </p:sp>
      <p:graphicFrame>
        <p:nvGraphicFramePr>
          <p:cNvPr id="14346" name="Object 17">
            <a:extLst>
              <a:ext uri="{FF2B5EF4-FFF2-40B4-BE49-F238E27FC236}">
                <a16:creationId xmlns:a16="http://schemas.microsoft.com/office/drawing/2014/main" id="{7A4BADD3-8568-4A1A-B38A-DDC9FB32C4C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25639284"/>
              </p:ext>
            </p:extLst>
          </p:nvPr>
        </p:nvGraphicFramePr>
        <p:xfrm>
          <a:off x="2273300" y="3571875"/>
          <a:ext cx="4889500" cy="1422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1" name="Document" r:id="rId9" imgW="7345680" imgH="2142744" progId="Word.Document.8">
                  <p:embed/>
                </p:oleObj>
              </mc:Choice>
              <mc:Fallback>
                <p:oleObj name="Document" r:id="rId9" imgW="7345680" imgH="2142744" progId="Word.Document.8">
                  <p:embed/>
                  <p:pic>
                    <p:nvPicPr>
                      <p:cNvPr id="14346" name="Object 17">
                        <a:extLst>
                          <a:ext uri="{FF2B5EF4-FFF2-40B4-BE49-F238E27FC236}">
                            <a16:creationId xmlns:a16="http://schemas.microsoft.com/office/drawing/2014/main" id="{7A4BADD3-8568-4A1A-B38A-DDC9FB32C4C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73300" y="3571875"/>
                        <a:ext cx="4889500" cy="1422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347" name="Text Box 18">
            <a:extLst>
              <a:ext uri="{FF2B5EF4-FFF2-40B4-BE49-F238E27FC236}">
                <a16:creationId xmlns:a16="http://schemas.microsoft.com/office/drawing/2014/main" id="{96D863DC-8264-49D5-8433-63209F23E4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0" y="3187700"/>
            <a:ext cx="12509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/>
              <a:t>Courses:</a:t>
            </a:r>
          </a:p>
        </p:txBody>
      </p:sp>
      <p:sp>
        <p:nvSpPr>
          <p:cNvPr id="14348" name="Rectangle 19">
            <a:extLst>
              <a:ext uri="{FF2B5EF4-FFF2-40B4-BE49-F238E27FC236}">
                <a16:creationId xmlns:a16="http://schemas.microsoft.com/office/drawing/2014/main" id="{ABD199D8-7FEC-4399-8518-CC78703F96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4601" y="5362576"/>
            <a:ext cx="6653213" cy="860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90000"/>
              </a:lnSpc>
              <a:buFontTx/>
              <a:buNone/>
            </a:pPr>
            <a:r>
              <a:rPr lang="en-US" altLang="en-US" sz="2800"/>
              <a:t>“</a:t>
            </a:r>
            <a:r>
              <a:rPr lang="en-US" altLang="en-US" sz="2800" i="1"/>
              <a:t>data independence</a:t>
            </a:r>
            <a:r>
              <a:rPr lang="en-US" altLang="en-US" sz="2800"/>
              <a:t>” = separate </a:t>
            </a:r>
            <a:r>
              <a:rPr lang="en-US" altLang="en-US" sz="2800" i="1"/>
              <a:t>logical</a:t>
            </a:r>
            <a:r>
              <a:rPr lang="en-US" altLang="en-US" sz="2800"/>
              <a:t> view </a:t>
            </a:r>
            <a:br>
              <a:rPr lang="en-US" altLang="en-US" sz="2800"/>
            </a:br>
            <a:r>
              <a:rPr lang="en-US" altLang="en-US" sz="2800"/>
              <a:t>from </a:t>
            </a:r>
            <a:r>
              <a:rPr lang="en-US" altLang="en-US" sz="2800" i="1"/>
              <a:t>physical implementation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Number Placeholder 5">
            <a:extLst>
              <a:ext uri="{FF2B5EF4-FFF2-40B4-BE49-F238E27FC236}">
                <a16:creationId xmlns:a16="http://schemas.microsoft.com/office/drawing/2014/main" id="{F61C575B-52E7-4A5E-83F1-C45686268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EC69913B-2930-4518-BFA6-AD193E95475A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33</a:t>
            </a:fld>
            <a:endParaRPr lang="en-US" altLang="en-US" sz="1400"/>
          </a:p>
        </p:txBody>
      </p:sp>
      <p:sp>
        <p:nvSpPr>
          <p:cNvPr id="17411" name="Rectangle 2">
            <a:extLst>
              <a:ext uri="{FF2B5EF4-FFF2-40B4-BE49-F238E27FC236}">
                <a16:creationId xmlns:a16="http://schemas.microsoft.com/office/drawing/2014/main" id="{6477D2D6-D1CA-44FE-8089-A8CE125655B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Queries</a:t>
            </a:r>
          </a:p>
        </p:txBody>
      </p:sp>
      <p:sp>
        <p:nvSpPr>
          <p:cNvPr id="17412" name="Rectangle 3">
            <a:extLst>
              <a:ext uri="{FF2B5EF4-FFF2-40B4-BE49-F238E27FC236}">
                <a16:creationId xmlns:a16="http://schemas.microsoft.com/office/drawing/2014/main" id="{1F3E22B0-DAE9-45F3-9ECF-E3D45B9F2F4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8200" y="2187574"/>
            <a:ext cx="10515600" cy="4351338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/>
              <a:t>Find all courses that “Mary” takes</a:t>
            </a:r>
          </a:p>
          <a:p>
            <a:pPr>
              <a:lnSpc>
                <a:spcPct val="90000"/>
              </a:lnSpc>
            </a:pPr>
            <a:endParaRPr lang="en-US" altLang="en-US" dirty="0"/>
          </a:p>
          <a:p>
            <a:pPr>
              <a:lnSpc>
                <a:spcPct val="90000"/>
              </a:lnSpc>
            </a:pPr>
            <a:endParaRPr lang="en-US" altLang="en-US" dirty="0"/>
          </a:p>
          <a:p>
            <a:pPr>
              <a:lnSpc>
                <a:spcPct val="90000"/>
              </a:lnSpc>
            </a:pPr>
            <a:endParaRPr lang="en-US" altLang="en-US" dirty="0"/>
          </a:p>
          <a:p>
            <a:pPr>
              <a:lnSpc>
                <a:spcPct val="90000"/>
              </a:lnSpc>
            </a:pPr>
            <a:endParaRPr lang="en-US" altLang="en-US" dirty="0"/>
          </a:p>
          <a:p>
            <a:pPr>
              <a:lnSpc>
                <a:spcPct val="90000"/>
              </a:lnSpc>
            </a:pPr>
            <a:r>
              <a:rPr lang="en-US" altLang="en-US" dirty="0"/>
              <a:t>What happens behind the scene ?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Query processor figures out how to answer the query efficiently. </a:t>
            </a:r>
          </a:p>
        </p:txBody>
      </p:sp>
      <p:sp>
        <p:nvSpPr>
          <p:cNvPr id="17413" name="Rectangle 5">
            <a:extLst>
              <a:ext uri="{FF2B5EF4-FFF2-40B4-BE49-F238E27FC236}">
                <a16:creationId xmlns:a16="http://schemas.microsoft.com/office/drawing/2014/main" id="{1483E9B7-C3CE-4A27-98B5-31603E6B1D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2801" y="2895600"/>
            <a:ext cx="6137275" cy="16383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90000"/>
              </a:lnSpc>
              <a:spcBef>
                <a:spcPct val="50000"/>
              </a:spcBef>
              <a:buFontTx/>
              <a:buNone/>
            </a:pPr>
            <a:r>
              <a:rPr lang="en-US" altLang="en-US" sz="2800"/>
              <a:t>SELECT  C.name</a:t>
            </a:r>
            <a:br>
              <a:rPr lang="en-US" altLang="en-US" sz="2800"/>
            </a:br>
            <a:r>
              <a:rPr lang="en-US" altLang="en-US" sz="2800"/>
              <a:t>FROM </a:t>
            </a:r>
            <a:r>
              <a:rPr lang="en-US" altLang="en-US" sz="2800" b="1"/>
              <a:t>    </a:t>
            </a:r>
            <a:r>
              <a:rPr lang="en-US" altLang="en-US" sz="2800"/>
              <a:t>Students S, Takes T, Courses C</a:t>
            </a:r>
            <a:br>
              <a:rPr lang="en-US" altLang="en-US" sz="2800"/>
            </a:br>
            <a:r>
              <a:rPr lang="en-US" altLang="en-US" sz="2800"/>
              <a:t>WHERE  S.name=“Mary” and </a:t>
            </a:r>
            <a:br>
              <a:rPr lang="en-US" altLang="en-US" sz="2800"/>
            </a:br>
            <a:r>
              <a:rPr lang="en-US" altLang="en-US" sz="2800"/>
              <a:t>                S.ssn = T.ssn and T.cid = C.cid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Number Placeholder 4">
            <a:extLst>
              <a:ext uri="{FF2B5EF4-FFF2-40B4-BE49-F238E27FC236}">
                <a16:creationId xmlns:a16="http://schemas.microsoft.com/office/drawing/2014/main" id="{31868D1F-EF72-419A-B10A-179EEE56D6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7F5B0E3-BE27-4E0E-A781-3E95716BB18C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34</a:t>
            </a:fld>
            <a:endParaRPr lang="en-US" altLang="en-US" sz="1400"/>
          </a:p>
        </p:txBody>
      </p:sp>
      <p:sp>
        <p:nvSpPr>
          <p:cNvPr id="18435" name="Rectangle 2">
            <a:extLst>
              <a:ext uri="{FF2B5EF4-FFF2-40B4-BE49-F238E27FC236}">
                <a16:creationId xmlns:a16="http://schemas.microsoft.com/office/drawing/2014/main" id="{294FD400-49FB-4724-840E-1CC2DCC707B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14600" y="152400"/>
            <a:ext cx="7772400" cy="1143000"/>
          </a:xfrm>
        </p:spPr>
        <p:txBody>
          <a:bodyPr/>
          <a:lstStyle/>
          <a:p>
            <a:r>
              <a:rPr lang="en-US" altLang="en-US"/>
              <a:t>Queries, behind the scene</a:t>
            </a:r>
          </a:p>
        </p:txBody>
      </p:sp>
      <p:sp>
        <p:nvSpPr>
          <p:cNvPr id="18436" name="Rectangle 28">
            <a:extLst>
              <a:ext uri="{FF2B5EF4-FFF2-40B4-BE49-F238E27FC236}">
                <a16:creationId xmlns:a16="http://schemas.microsoft.com/office/drawing/2014/main" id="{F6FF8CBE-BEF1-40D3-9999-04057979BD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67400" y="1524001"/>
            <a:ext cx="4682372" cy="462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 b="1" i="1">
                <a:solidFill>
                  <a:schemeClr val="accent2"/>
                </a:solidFill>
                <a:latin typeface="Book Antiqua" panose="02040602050305030304" pitchFamily="18" charset="0"/>
              </a:rPr>
              <a:t>Imperative query execution plan:</a:t>
            </a:r>
            <a:endParaRPr lang="en-US" altLang="en-US" sz="2400" b="1">
              <a:solidFill>
                <a:schemeClr val="accent2"/>
              </a:solidFill>
              <a:latin typeface="Book Antiqua" panose="02040602050305030304" pitchFamily="18" charset="0"/>
            </a:endParaRPr>
          </a:p>
        </p:txBody>
      </p:sp>
      <p:sp>
        <p:nvSpPr>
          <p:cNvPr id="18437" name="Rectangle 29">
            <a:extLst>
              <a:ext uri="{FF2B5EF4-FFF2-40B4-BE49-F238E27FC236}">
                <a16:creationId xmlns:a16="http://schemas.microsoft.com/office/drawing/2014/main" id="{C4FA5B4E-0CF3-42AB-AE89-751EFA80FA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2601" y="2362201"/>
            <a:ext cx="4989513" cy="156527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/>
              <a:t>SELECT  C.name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400"/>
              <a:t>FROM</a:t>
            </a:r>
            <a:r>
              <a:rPr lang="en-US" altLang="en-US" sz="2400" b="1"/>
              <a:t> </a:t>
            </a:r>
            <a:r>
              <a:rPr lang="en-US" altLang="en-US" sz="2400"/>
              <a:t>Students S, Takes T, Courses C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400"/>
              <a:t>WHERE S.name=“Mary” and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400"/>
              <a:t>           S.ssn = T.ssn and T.cid = C.cid</a:t>
            </a:r>
          </a:p>
        </p:txBody>
      </p:sp>
      <p:sp>
        <p:nvSpPr>
          <p:cNvPr id="18438" name="Text Box 30">
            <a:extLst>
              <a:ext uri="{FF2B5EF4-FFF2-40B4-BE49-F238E27FC236}">
                <a16:creationId xmlns:a16="http://schemas.microsoft.com/office/drawing/2014/main" id="{0591B748-0278-474F-A6BB-A666788A79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8800" y="1524000"/>
            <a:ext cx="30607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 b="1" i="1">
                <a:solidFill>
                  <a:schemeClr val="accent2"/>
                </a:solidFill>
              </a:rPr>
              <a:t>Declarative SQL query</a:t>
            </a:r>
            <a:endParaRPr lang="en-US" altLang="en-US" sz="2400" b="1">
              <a:solidFill>
                <a:schemeClr val="accent2"/>
              </a:solidFill>
            </a:endParaRPr>
          </a:p>
        </p:txBody>
      </p:sp>
      <p:sp>
        <p:nvSpPr>
          <p:cNvPr id="18439" name="Line 54">
            <a:extLst>
              <a:ext uri="{FF2B5EF4-FFF2-40B4-BE49-F238E27FC236}">
                <a16:creationId xmlns:a16="http://schemas.microsoft.com/office/drawing/2014/main" id="{6ED921FF-9967-4268-BD18-85D97DF478C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477000" y="4724400"/>
            <a:ext cx="0" cy="381000"/>
          </a:xfrm>
          <a:prstGeom prst="lin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8440" name="Line 56">
            <a:extLst>
              <a:ext uri="{FF2B5EF4-FFF2-40B4-BE49-F238E27FC236}">
                <a16:creationId xmlns:a16="http://schemas.microsoft.com/office/drawing/2014/main" id="{3C75A42F-6CC2-4DAC-9060-5026CAE3756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010400" y="4114800"/>
            <a:ext cx="0" cy="76200"/>
          </a:xfrm>
          <a:prstGeom prst="lin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8441" name="Line 60">
            <a:extLst>
              <a:ext uri="{FF2B5EF4-FFF2-40B4-BE49-F238E27FC236}">
                <a16:creationId xmlns:a16="http://schemas.microsoft.com/office/drawing/2014/main" id="{16D2E485-0D2C-4D20-81AD-1E399BDB8AE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391400" y="685800"/>
            <a:ext cx="1219200" cy="2209800"/>
          </a:xfrm>
          <a:prstGeom prst="lin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8442" name="Line 61">
            <a:extLst>
              <a:ext uri="{FF2B5EF4-FFF2-40B4-BE49-F238E27FC236}">
                <a16:creationId xmlns:a16="http://schemas.microsoft.com/office/drawing/2014/main" id="{EA47B63B-0430-4BD7-A26E-5B136FE086A0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105400" y="2209800"/>
            <a:ext cx="2286000" cy="76200"/>
          </a:xfrm>
          <a:prstGeom prst="lin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8443" name="Line 64">
            <a:extLst>
              <a:ext uri="{FF2B5EF4-FFF2-40B4-BE49-F238E27FC236}">
                <a16:creationId xmlns:a16="http://schemas.microsoft.com/office/drawing/2014/main" id="{9268FBAC-3F57-4199-93DC-EE7BDD4EC5F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505200" y="2209800"/>
            <a:ext cx="1600200" cy="0"/>
          </a:xfrm>
          <a:prstGeom prst="lin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8444" name="Line 65">
            <a:extLst>
              <a:ext uri="{FF2B5EF4-FFF2-40B4-BE49-F238E27FC236}">
                <a16:creationId xmlns:a16="http://schemas.microsoft.com/office/drawing/2014/main" id="{15604E9F-38E5-49DE-A4C9-CDCA148C1FD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209800" y="2209800"/>
            <a:ext cx="1295400" cy="0"/>
          </a:xfrm>
          <a:prstGeom prst="lin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8445" name="Line 66">
            <a:extLst>
              <a:ext uri="{FF2B5EF4-FFF2-40B4-BE49-F238E27FC236}">
                <a16:creationId xmlns:a16="http://schemas.microsoft.com/office/drawing/2014/main" id="{3F645B69-E066-4E09-9A8F-CE47A06DA806}"/>
              </a:ext>
            </a:extLst>
          </p:cNvPr>
          <p:cNvSpPr>
            <a:spLocks noChangeShapeType="1"/>
          </p:cNvSpPr>
          <p:nvPr/>
        </p:nvSpPr>
        <p:spPr bwMode="auto">
          <a:xfrm>
            <a:off x="3886200" y="2362200"/>
            <a:ext cx="3733800" cy="0"/>
          </a:xfrm>
          <a:prstGeom prst="lin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8446" name="Line 67">
            <a:extLst>
              <a:ext uri="{FF2B5EF4-FFF2-40B4-BE49-F238E27FC236}">
                <a16:creationId xmlns:a16="http://schemas.microsoft.com/office/drawing/2014/main" id="{88F71C3A-C75B-492F-A438-C9B83EFCC14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543800" y="2438400"/>
            <a:ext cx="76200" cy="0"/>
          </a:xfrm>
          <a:prstGeom prst="lin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grpSp>
        <p:nvGrpSpPr>
          <p:cNvPr id="18447" name="Group 83">
            <a:extLst>
              <a:ext uri="{FF2B5EF4-FFF2-40B4-BE49-F238E27FC236}">
                <a16:creationId xmlns:a16="http://schemas.microsoft.com/office/drawing/2014/main" id="{A7AAA546-F79C-4119-B851-101810028E72}"/>
              </a:ext>
            </a:extLst>
          </p:cNvPr>
          <p:cNvGrpSpPr>
            <a:grpSpLocks/>
          </p:cNvGrpSpPr>
          <p:nvPr/>
        </p:nvGrpSpPr>
        <p:grpSpPr bwMode="auto">
          <a:xfrm>
            <a:off x="5943600" y="1981200"/>
            <a:ext cx="4343400" cy="3397250"/>
            <a:chOff x="2875" y="1337"/>
            <a:chExt cx="2736" cy="2140"/>
          </a:xfrm>
        </p:grpSpPr>
        <p:sp>
          <p:nvSpPr>
            <p:cNvPr id="18451" name="Freeform 16">
              <a:extLst>
                <a:ext uri="{FF2B5EF4-FFF2-40B4-BE49-F238E27FC236}">
                  <a16:creationId xmlns:a16="http://schemas.microsoft.com/office/drawing/2014/main" id="{A5AD4CB8-58D2-4B03-8EF8-9D58A02BB92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13" y="1618"/>
              <a:ext cx="799" cy="323"/>
            </a:xfrm>
            <a:custGeom>
              <a:avLst/>
              <a:gdLst>
                <a:gd name="T0" fmla="*/ 0 w 1"/>
                <a:gd name="T1" fmla="*/ 0 h 323"/>
                <a:gd name="T2" fmla="*/ 0 w 1"/>
                <a:gd name="T3" fmla="*/ 322 h 323"/>
                <a:gd name="T4" fmla="*/ 0 w 1"/>
                <a:gd name="T5" fmla="*/ 0 h 323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" h="323">
                  <a:moveTo>
                    <a:pt x="0" y="0"/>
                  </a:moveTo>
                  <a:lnTo>
                    <a:pt x="0" y="322"/>
                  </a:lnTo>
                  <a:lnTo>
                    <a:pt x="0" y="0"/>
                  </a:lnTo>
                </a:path>
              </a:pathLst>
            </a:custGeom>
            <a:noFill/>
            <a:ln w="12700" cap="rnd" cmpd="sng">
              <a:solidFill>
                <a:srgbClr val="000000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452" name="Rectangle 19">
              <a:extLst>
                <a:ext uri="{FF2B5EF4-FFF2-40B4-BE49-F238E27FC236}">
                  <a16:creationId xmlns:a16="http://schemas.microsoft.com/office/drawing/2014/main" id="{9A6557C5-E82E-4F31-BBD7-3A7060DAB8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75" y="3250"/>
              <a:ext cx="704" cy="22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700" b="1">
                  <a:solidFill>
                    <a:srgbClr val="000000"/>
                  </a:solidFill>
                  <a:latin typeface="Arial" panose="020B0604020202020204" pitchFamily="34" charset="0"/>
                </a:rPr>
                <a:t>Students</a:t>
              </a:r>
            </a:p>
          </p:txBody>
        </p:sp>
        <p:sp>
          <p:nvSpPr>
            <p:cNvPr id="18453" name="Rectangle 20">
              <a:extLst>
                <a:ext uri="{FF2B5EF4-FFF2-40B4-BE49-F238E27FC236}">
                  <a16:creationId xmlns:a16="http://schemas.microsoft.com/office/drawing/2014/main" id="{C36525A2-AC51-452F-A1A7-F437C1F1B0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00" y="3240"/>
              <a:ext cx="509" cy="22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700" b="1">
                  <a:solidFill>
                    <a:srgbClr val="000000"/>
                  </a:solidFill>
                  <a:latin typeface="Arial" panose="020B0604020202020204" pitchFamily="34" charset="0"/>
                </a:rPr>
                <a:t>Takes</a:t>
              </a:r>
            </a:p>
          </p:txBody>
        </p:sp>
        <p:grpSp>
          <p:nvGrpSpPr>
            <p:cNvPr id="18454" name="Group 42">
              <a:extLst>
                <a:ext uri="{FF2B5EF4-FFF2-40B4-BE49-F238E27FC236}">
                  <a16:creationId xmlns:a16="http://schemas.microsoft.com/office/drawing/2014/main" id="{262313F4-6687-4AA6-8E31-23ED0543EB6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04" y="2400"/>
              <a:ext cx="508" cy="326"/>
              <a:chOff x="3488" y="2651"/>
              <a:chExt cx="508" cy="326"/>
            </a:xfrm>
          </p:grpSpPr>
          <p:sp>
            <p:nvSpPr>
              <p:cNvPr id="18482" name="Freeform 9">
                <a:extLst>
                  <a:ext uri="{FF2B5EF4-FFF2-40B4-BE49-F238E27FC236}">
                    <a16:creationId xmlns:a16="http://schemas.microsoft.com/office/drawing/2014/main" id="{AE4982CA-1130-420F-B692-7659D4C4D3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01" y="2651"/>
                <a:ext cx="1" cy="78"/>
              </a:xfrm>
              <a:custGeom>
                <a:avLst/>
                <a:gdLst>
                  <a:gd name="T0" fmla="*/ 0 w 1"/>
                  <a:gd name="T1" fmla="*/ 0 h 78"/>
                  <a:gd name="T2" fmla="*/ 0 w 1"/>
                  <a:gd name="T3" fmla="*/ 77 h 78"/>
                  <a:gd name="T4" fmla="*/ 0 w 1"/>
                  <a:gd name="T5" fmla="*/ 0 h 78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1" h="78">
                    <a:moveTo>
                      <a:pt x="0" y="0"/>
                    </a:moveTo>
                    <a:lnTo>
                      <a:pt x="0" y="77"/>
                    </a:lnTo>
                    <a:lnTo>
                      <a:pt x="0" y="0"/>
                    </a:lnTo>
                  </a:path>
                </a:pathLst>
              </a:custGeom>
              <a:noFill/>
              <a:ln w="12700" cap="rnd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483" name="Freeform 10">
                <a:extLst>
                  <a:ext uri="{FF2B5EF4-FFF2-40B4-BE49-F238E27FC236}">
                    <a16:creationId xmlns:a16="http://schemas.microsoft.com/office/drawing/2014/main" id="{7F9BB05F-A14C-4F6B-8987-1BCAC981C7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20" y="2651"/>
                <a:ext cx="1" cy="78"/>
              </a:xfrm>
              <a:custGeom>
                <a:avLst/>
                <a:gdLst>
                  <a:gd name="T0" fmla="*/ 0 w 1"/>
                  <a:gd name="T1" fmla="*/ 0 h 78"/>
                  <a:gd name="T2" fmla="*/ 0 w 1"/>
                  <a:gd name="T3" fmla="*/ 77 h 78"/>
                  <a:gd name="T4" fmla="*/ 0 w 1"/>
                  <a:gd name="T5" fmla="*/ 0 h 78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1" h="78">
                    <a:moveTo>
                      <a:pt x="0" y="0"/>
                    </a:moveTo>
                    <a:lnTo>
                      <a:pt x="0" y="77"/>
                    </a:lnTo>
                    <a:lnTo>
                      <a:pt x="0" y="0"/>
                    </a:lnTo>
                  </a:path>
                </a:pathLst>
              </a:custGeom>
              <a:noFill/>
              <a:ln w="12700" cap="rnd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484" name="Freeform 11">
                <a:extLst>
                  <a:ext uri="{FF2B5EF4-FFF2-40B4-BE49-F238E27FC236}">
                    <a16:creationId xmlns:a16="http://schemas.microsoft.com/office/drawing/2014/main" id="{14F770E6-50F4-42CB-A34F-11EA6A4CDE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01" y="2651"/>
                <a:ext cx="220" cy="78"/>
              </a:xfrm>
              <a:custGeom>
                <a:avLst/>
                <a:gdLst>
                  <a:gd name="T0" fmla="*/ 0 w 220"/>
                  <a:gd name="T1" fmla="*/ 0 h 78"/>
                  <a:gd name="T2" fmla="*/ 219 w 220"/>
                  <a:gd name="T3" fmla="*/ 77 h 78"/>
                  <a:gd name="T4" fmla="*/ 0 w 220"/>
                  <a:gd name="T5" fmla="*/ 0 h 78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20" h="78">
                    <a:moveTo>
                      <a:pt x="0" y="0"/>
                    </a:moveTo>
                    <a:lnTo>
                      <a:pt x="219" y="77"/>
                    </a:lnTo>
                    <a:lnTo>
                      <a:pt x="0" y="0"/>
                    </a:lnTo>
                  </a:path>
                </a:pathLst>
              </a:custGeom>
              <a:noFill/>
              <a:ln w="12700" cap="rnd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18485" name="Group 41">
                <a:extLst>
                  <a:ext uri="{FF2B5EF4-FFF2-40B4-BE49-F238E27FC236}">
                    <a16:creationId xmlns:a16="http://schemas.microsoft.com/office/drawing/2014/main" id="{B0E1B467-CE77-4E61-AA3D-283AE49AF0E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488" y="2651"/>
                <a:ext cx="508" cy="326"/>
                <a:chOff x="3488" y="2651"/>
                <a:chExt cx="508" cy="326"/>
              </a:xfrm>
            </p:grpSpPr>
            <p:sp>
              <p:nvSpPr>
                <p:cNvPr id="18486" name="Freeform 12">
                  <a:extLst>
                    <a:ext uri="{FF2B5EF4-FFF2-40B4-BE49-F238E27FC236}">
                      <a16:creationId xmlns:a16="http://schemas.microsoft.com/office/drawing/2014/main" id="{5F3EA566-1F79-425A-86FD-ED255B06AF9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01" y="2651"/>
                  <a:ext cx="220" cy="78"/>
                </a:xfrm>
                <a:custGeom>
                  <a:avLst/>
                  <a:gdLst>
                    <a:gd name="T0" fmla="*/ 0 w 220"/>
                    <a:gd name="T1" fmla="*/ 77 h 78"/>
                    <a:gd name="T2" fmla="*/ 219 w 220"/>
                    <a:gd name="T3" fmla="*/ 0 h 78"/>
                    <a:gd name="T4" fmla="*/ 0 w 220"/>
                    <a:gd name="T5" fmla="*/ 77 h 78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220" h="78">
                      <a:moveTo>
                        <a:pt x="0" y="77"/>
                      </a:moveTo>
                      <a:lnTo>
                        <a:pt x="219" y="0"/>
                      </a:lnTo>
                      <a:lnTo>
                        <a:pt x="0" y="77"/>
                      </a:lnTo>
                    </a:path>
                  </a:pathLst>
                </a:custGeom>
                <a:noFill/>
                <a:ln w="12700" cap="rnd" cmpd="sng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487" name="Rectangle 21">
                  <a:extLst>
                    <a:ext uri="{FF2B5EF4-FFF2-40B4-BE49-F238E27FC236}">
                      <a16:creationId xmlns:a16="http://schemas.microsoft.com/office/drawing/2014/main" id="{C419F629-72E8-438C-AC10-39BF3B94710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488" y="2783"/>
                  <a:ext cx="508" cy="19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92075" tIns="46038" rIns="92075" bIns="46038"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1400" b="1">
                      <a:solidFill>
                        <a:srgbClr val="000000"/>
                      </a:solidFill>
                      <a:latin typeface="Arial" panose="020B0604020202020204" pitchFamily="34" charset="0"/>
                    </a:rPr>
                    <a:t>sid=sid</a:t>
                  </a:r>
                </a:p>
              </p:txBody>
            </p:sp>
          </p:grpSp>
        </p:grpSp>
        <p:grpSp>
          <p:nvGrpSpPr>
            <p:cNvPr id="18455" name="Group 51">
              <a:extLst>
                <a:ext uri="{FF2B5EF4-FFF2-40B4-BE49-F238E27FC236}">
                  <a16:creationId xmlns:a16="http://schemas.microsoft.com/office/drawing/2014/main" id="{992CCEFA-7DB5-47EB-B1D6-C8C9979B0B6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64" y="1344"/>
              <a:ext cx="535" cy="247"/>
              <a:chOff x="3501" y="1383"/>
              <a:chExt cx="535" cy="247"/>
            </a:xfrm>
          </p:grpSpPr>
          <p:sp>
            <p:nvSpPr>
              <p:cNvPr id="18478" name="Freeform 6">
                <a:extLst>
                  <a:ext uri="{FF2B5EF4-FFF2-40B4-BE49-F238E27FC236}">
                    <a16:creationId xmlns:a16="http://schemas.microsoft.com/office/drawing/2014/main" id="{CBD366EB-076B-4776-A784-4931403489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27" y="1393"/>
                <a:ext cx="1" cy="109"/>
              </a:xfrm>
              <a:custGeom>
                <a:avLst/>
                <a:gdLst>
                  <a:gd name="T0" fmla="*/ 0 w 1"/>
                  <a:gd name="T1" fmla="*/ 0 h 109"/>
                  <a:gd name="T2" fmla="*/ 0 w 1"/>
                  <a:gd name="T3" fmla="*/ 108 h 109"/>
                  <a:gd name="T4" fmla="*/ 0 w 1"/>
                  <a:gd name="T5" fmla="*/ 0 h 109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1" h="109">
                    <a:moveTo>
                      <a:pt x="0" y="0"/>
                    </a:moveTo>
                    <a:lnTo>
                      <a:pt x="0" y="108"/>
                    </a:lnTo>
                    <a:lnTo>
                      <a:pt x="0" y="0"/>
                    </a:lnTo>
                  </a:path>
                </a:pathLst>
              </a:custGeom>
              <a:noFill/>
              <a:ln w="12700" cap="rnd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479" name="Freeform 7">
                <a:extLst>
                  <a:ext uri="{FF2B5EF4-FFF2-40B4-BE49-F238E27FC236}">
                    <a16:creationId xmlns:a16="http://schemas.microsoft.com/office/drawing/2014/main" id="{0EE9A50C-C442-4C2B-92FB-AB97BB39B7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82" y="1393"/>
                <a:ext cx="1" cy="109"/>
              </a:xfrm>
              <a:custGeom>
                <a:avLst/>
                <a:gdLst>
                  <a:gd name="T0" fmla="*/ 0 w 1"/>
                  <a:gd name="T1" fmla="*/ 0 h 109"/>
                  <a:gd name="T2" fmla="*/ 0 w 1"/>
                  <a:gd name="T3" fmla="*/ 108 h 109"/>
                  <a:gd name="T4" fmla="*/ 0 w 1"/>
                  <a:gd name="T5" fmla="*/ 0 h 109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1" h="109">
                    <a:moveTo>
                      <a:pt x="0" y="0"/>
                    </a:moveTo>
                    <a:lnTo>
                      <a:pt x="0" y="108"/>
                    </a:lnTo>
                    <a:lnTo>
                      <a:pt x="0" y="0"/>
                    </a:lnTo>
                  </a:path>
                </a:pathLst>
              </a:custGeom>
              <a:noFill/>
              <a:ln w="12700" cap="rnd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480" name="Freeform 8">
                <a:extLst>
                  <a:ext uri="{FF2B5EF4-FFF2-40B4-BE49-F238E27FC236}">
                    <a16:creationId xmlns:a16="http://schemas.microsoft.com/office/drawing/2014/main" id="{6C631A1B-F7E2-426B-BAE3-B039A96BDC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01" y="1383"/>
                <a:ext cx="110" cy="1"/>
              </a:xfrm>
              <a:custGeom>
                <a:avLst/>
                <a:gdLst>
                  <a:gd name="T0" fmla="*/ 0 w 110"/>
                  <a:gd name="T1" fmla="*/ 0 h 1"/>
                  <a:gd name="T2" fmla="*/ 109 w 110"/>
                  <a:gd name="T3" fmla="*/ 0 h 1"/>
                  <a:gd name="T4" fmla="*/ 0 w 110"/>
                  <a:gd name="T5" fmla="*/ 0 h 1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110" h="1">
                    <a:moveTo>
                      <a:pt x="0" y="0"/>
                    </a:moveTo>
                    <a:lnTo>
                      <a:pt x="109" y="0"/>
                    </a:lnTo>
                    <a:lnTo>
                      <a:pt x="0" y="0"/>
                    </a:lnTo>
                  </a:path>
                </a:pathLst>
              </a:custGeom>
              <a:noFill/>
              <a:ln w="12700" cap="rnd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481" name="Rectangle 24">
                <a:extLst>
                  <a:ext uri="{FF2B5EF4-FFF2-40B4-BE49-F238E27FC236}">
                    <a16:creationId xmlns:a16="http://schemas.microsoft.com/office/drawing/2014/main" id="{FBC0E3A1-260A-428B-831E-40D1BE2380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61" y="1436"/>
                <a:ext cx="475" cy="1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r>
                  <a:rPr lang="en-US" altLang="en-US" sz="1400" b="1">
                    <a:solidFill>
                      <a:srgbClr val="000000"/>
                    </a:solidFill>
                    <a:latin typeface="Arial" panose="020B0604020202020204" pitchFamily="34" charset="0"/>
                  </a:rPr>
                  <a:t>sname</a:t>
                </a:r>
              </a:p>
            </p:txBody>
          </p:sp>
        </p:grpSp>
        <p:sp>
          <p:nvSpPr>
            <p:cNvPr id="18456" name="Rectangle 26">
              <a:extLst>
                <a:ext uri="{FF2B5EF4-FFF2-40B4-BE49-F238E27FC236}">
                  <a16:creationId xmlns:a16="http://schemas.microsoft.com/office/drawing/2014/main" id="{4F4C6658-28A8-4437-AF0A-1D441E29D9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60" y="1971"/>
              <a:ext cx="117" cy="2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1700" b="1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8457" name="Rectangle 27">
              <a:extLst>
                <a:ext uri="{FF2B5EF4-FFF2-40B4-BE49-F238E27FC236}">
                  <a16:creationId xmlns:a16="http://schemas.microsoft.com/office/drawing/2014/main" id="{95A9017D-7A3A-4D72-A66A-64F17C76C1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40" y="1337"/>
              <a:ext cx="117" cy="2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1700" b="1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grpSp>
          <p:nvGrpSpPr>
            <p:cNvPr id="18458" name="Group 43">
              <a:extLst>
                <a:ext uri="{FF2B5EF4-FFF2-40B4-BE49-F238E27FC236}">
                  <a16:creationId xmlns:a16="http://schemas.microsoft.com/office/drawing/2014/main" id="{E5303360-0572-4A2B-94A9-1A022282543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72" y="2832"/>
              <a:ext cx="934" cy="242"/>
              <a:chOff x="3120" y="3024"/>
              <a:chExt cx="934" cy="242"/>
            </a:xfrm>
          </p:grpSpPr>
          <p:grpSp>
            <p:nvGrpSpPr>
              <p:cNvPr id="18474" name="Group 37">
                <a:extLst>
                  <a:ext uri="{FF2B5EF4-FFF2-40B4-BE49-F238E27FC236}">
                    <a16:creationId xmlns:a16="http://schemas.microsoft.com/office/drawing/2014/main" id="{751574F0-B7C7-4A85-84BB-0CAA60C68E0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120" y="3024"/>
                <a:ext cx="102" cy="100"/>
                <a:chOff x="3125" y="1968"/>
                <a:chExt cx="102" cy="100"/>
              </a:xfrm>
            </p:grpSpPr>
            <p:sp>
              <p:nvSpPr>
                <p:cNvPr id="18476" name="Freeform 38">
                  <a:extLst>
                    <a:ext uri="{FF2B5EF4-FFF2-40B4-BE49-F238E27FC236}">
                      <a16:creationId xmlns:a16="http://schemas.microsoft.com/office/drawing/2014/main" id="{498DDF91-C0D2-4534-9557-CF49572CE83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25" y="1968"/>
                  <a:ext cx="73" cy="100"/>
                </a:xfrm>
                <a:custGeom>
                  <a:avLst/>
                  <a:gdLst>
                    <a:gd name="T0" fmla="*/ 72 w 73"/>
                    <a:gd name="T1" fmla="*/ 50 h 100"/>
                    <a:gd name="T2" fmla="*/ 62 w 73"/>
                    <a:gd name="T3" fmla="*/ 15 h 100"/>
                    <a:gd name="T4" fmla="*/ 36 w 73"/>
                    <a:gd name="T5" fmla="*/ 0 h 100"/>
                    <a:gd name="T6" fmla="*/ 11 w 73"/>
                    <a:gd name="T7" fmla="*/ 15 h 100"/>
                    <a:gd name="T8" fmla="*/ 0 w 73"/>
                    <a:gd name="T9" fmla="*/ 50 h 100"/>
                    <a:gd name="T10" fmla="*/ 11 w 73"/>
                    <a:gd name="T11" fmla="*/ 84 h 100"/>
                    <a:gd name="T12" fmla="*/ 36 w 73"/>
                    <a:gd name="T13" fmla="*/ 99 h 100"/>
                    <a:gd name="T14" fmla="*/ 62 w 73"/>
                    <a:gd name="T15" fmla="*/ 84 h 100"/>
                    <a:gd name="T16" fmla="*/ 72 w 73"/>
                    <a:gd name="T17" fmla="*/ 50 h 100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73" h="100">
                      <a:moveTo>
                        <a:pt x="72" y="50"/>
                      </a:moveTo>
                      <a:lnTo>
                        <a:pt x="62" y="15"/>
                      </a:lnTo>
                      <a:lnTo>
                        <a:pt x="36" y="0"/>
                      </a:lnTo>
                      <a:lnTo>
                        <a:pt x="11" y="15"/>
                      </a:lnTo>
                      <a:lnTo>
                        <a:pt x="0" y="50"/>
                      </a:lnTo>
                      <a:lnTo>
                        <a:pt x="11" y="84"/>
                      </a:lnTo>
                      <a:lnTo>
                        <a:pt x="36" y="99"/>
                      </a:lnTo>
                      <a:lnTo>
                        <a:pt x="62" y="84"/>
                      </a:lnTo>
                      <a:lnTo>
                        <a:pt x="72" y="50"/>
                      </a:lnTo>
                    </a:path>
                  </a:pathLst>
                </a:custGeom>
                <a:noFill/>
                <a:ln w="12700" cap="rnd" cmpd="sng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477" name="Freeform 39">
                  <a:extLst>
                    <a:ext uri="{FF2B5EF4-FFF2-40B4-BE49-F238E27FC236}">
                      <a16:creationId xmlns:a16="http://schemas.microsoft.com/office/drawing/2014/main" id="{1471E1F0-63D1-4DFB-969D-A404D750234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62" y="1979"/>
                  <a:ext cx="65" cy="1"/>
                </a:xfrm>
                <a:custGeom>
                  <a:avLst/>
                  <a:gdLst>
                    <a:gd name="T0" fmla="*/ 0 w 65"/>
                    <a:gd name="T1" fmla="*/ 0 h 1"/>
                    <a:gd name="T2" fmla="*/ 64 w 65"/>
                    <a:gd name="T3" fmla="*/ 0 h 1"/>
                    <a:gd name="T4" fmla="*/ 0 w 65"/>
                    <a:gd name="T5" fmla="*/ 0 h 1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65" h="1">
                      <a:moveTo>
                        <a:pt x="0" y="0"/>
                      </a:moveTo>
                      <a:lnTo>
                        <a:pt x="64" y="0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12700" cap="rnd" cmpd="sng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8475" name="Rectangle 40">
                <a:extLst>
                  <a:ext uri="{FF2B5EF4-FFF2-40B4-BE49-F238E27FC236}">
                    <a16:creationId xmlns:a16="http://schemas.microsoft.com/office/drawing/2014/main" id="{02C6F3CF-FB1F-497B-97C0-252D6BB634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8" y="3072"/>
                <a:ext cx="886" cy="1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r>
                  <a:rPr lang="en-US" altLang="en-US" sz="1400" b="1">
                    <a:solidFill>
                      <a:srgbClr val="000000"/>
                    </a:solidFill>
                    <a:latin typeface="Arial" panose="020B0604020202020204" pitchFamily="34" charset="0"/>
                  </a:rPr>
                  <a:t>name=“Mary” </a:t>
                </a:r>
              </a:p>
            </p:txBody>
          </p:sp>
        </p:grpSp>
        <p:grpSp>
          <p:nvGrpSpPr>
            <p:cNvPr id="18459" name="Group 44">
              <a:extLst>
                <a:ext uri="{FF2B5EF4-FFF2-40B4-BE49-F238E27FC236}">
                  <a16:creationId xmlns:a16="http://schemas.microsoft.com/office/drawing/2014/main" id="{E4CBE28F-9627-4067-8D1B-F67435FD7C6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20" y="1968"/>
              <a:ext cx="508" cy="326"/>
              <a:chOff x="3488" y="2651"/>
              <a:chExt cx="508" cy="326"/>
            </a:xfrm>
          </p:grpSpPr>
          <p:sp>
            <p:nvSpPr>
              <p:cNvPr id="18468" name="Freeform 45">
                <a:extLst>
                  <a:ext uri="{FF2B5EF4-FFF2-40B4-BE49-F238E27FC236}">
                    <a16:creationId xmlns:a16="http://schemas.microsoft.com/office/drawing/2014/main" id="{3C2F5EC6-FCA9-47A8-A1E3-E46FE43476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01" y="2651"/>
                <a:ext cx="1" cy="78"/>
              </a:xfrm>
              <a:custGeom>
                <a:avLst/>
                <a:gdLst>
                  <a:gd name="T0" fmla="*/ 0 w 1"/>
                  <a:gd name="T1" fmla="*/ 0 h 78"/>
                  <a:gd name="T2" fmla="*/ 0 w 1"/>
                  <a:gd name="T3" fmla="*/ 77 h 78"/>
                  <a:gd name="T4" fmla="*/ 0 w 1"/>
                  <a:gd name="T5" fmla="*/ 0 h 78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1" h="78">
                    <a:moveTo>
                      <a:pt x="0" y="0"/>
                    </a:moveTo>
                    <a:lnTo>
                      <a:pt x="0" y="77"/>
                    </a:lnTo>
                    <a:lnTo>
                      <a:pt x="0" y="0"/>
                    </a:lnTo>
                  </a:path>
                </a:pathLst>
              </a:custGeom>
              <a:noFill/>
              <a:ln w="12700" cap="rnd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469" name="Freeform 46">
                <a:extLst>
                  <a:ext uri="{FF2B5EF4-FFF2-40B4-BE49-F238E27FC236}">
                    <a16:creationId xmlns:a16="http://schemas.microsoft.com/office/drawing/2014/main" id="{9671BA53-869E-478E-B2BB-FA7800AB48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20" y="2651"/>
                <a:ext cx="1" cy="78"/>
              </a:xfrm>
              <a:custGeom>
                <a:avLst/>
                <a:gdLst>
                  <a:gd name="T0" fmla="*/ 0 w 1"/>
                  <a:gd name="T1" fmla="*/ 0 h 78"/>
                  <a:gd name="T2" fmla="*/ 0 w 1"/>
                  <a:gd name="T3" fmla="*/ 77 h 78"/>
                  <a:gd name="T4" fmla="*/ 0 w 1"/>
                  <a:gd name="T5" fmla="*/ 0 h 78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1" h="78">
                    <a:moveTo>
                      <a:pt x="0" y="0"/>
                    </a:moveTo>
                    <a:lnTo>
                      <a:pt x="0" y="77"/>
                    </a:lnTo>
                    <a:lnTo>
                      <a:pt x="0" y="0"/>
                    </a:lnTo>
                  </a:path>
                </a:pathLst>
              </a:custGeom>
              <a:noFill/>
              <a:ln w="12700" cap="rnd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470" name="Freeform 47">
                <a:extLst>
                  <a:ext uri="{FF2B5EF4-FFF2-40B4-BE49-F238E27FC236}">
                    <a16:creationId xmlns:a16="http://schemas.microsoft.com/office/drawing/2014/main" id="{019A41E1-8E77-46ED-9A06-86F47039FC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01" y="2651"/>
                <a:ext cx="220" cy="78"/>
              </a:xfrm>
              <a:custGeom>
                <a:avLst/>
                <a:gdLst>
                  <a:gd name="T0" fmla="*/ 0 w 220"/>
                  <a:gd name="T1" fmla="*/ 0 h 78"/>
                  <a:gd name="T2" fmla="*/ 219 w 220"/>
                  <a:gd name="T3" fmla="*/ 77 h 78"/>
                  <a:gd name="T4" fmla="*/ 0 w 220"/>
                  <a:gd name="T5" fmla="*/ 0 h 78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20" h="78">
                    <a:moveTo>
                      <a:pt x="0" y="0"/>
                    </a:moveTo>
                    <a:lnTo>
                      <a:pt x="219" y="77"/>
                    </a:lnTo>
                    <a:lnTo>
                      <a:pt x="0" y="0"/>
                    </a:lnTo>
                  </a:path>
                </a:pathLst>
              </a:custGeom>
              <a:noFill/>
              <a:ln w="12700" cap="rnd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18471" name="Group 48">
                <a:extLst>
                  <a:ext uri="{FF2B5EF4-FFF2-40B4-BE49-F238E27FC236}">
                    <a16:creationId xmlns:a16="http://schemas.microsoft.com/office/drawing/2014/main" id="{1FEE0818-539A-4049-9929-0514343F8AF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488" y="2651"/>
                <a:ext cx="508" cy="326"/>
                <a:chOff x="3488" y="2651"/>
                <a:chExt cx="508" cy="326"/>
              </a:xfrm>
            </p:grpSpPr>
            <p:sp>
              <p:nvSpPr>
                <p:cNvPr id="18472" name="Freeform 49">
                  <a:extLst>
                    <a:ext uri="{FF2B5EF4-FFF2-40B4-BE49-F238E27FC236}">
                      <a16:creationId xmlns:a16="http://schemas.microsoft.com/office/drawing/2014/main" id="{D02C5CF3-665D-4D3F-9081-BC3D5817BCA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01" y="2651"/>
                  <a:ext cx="220" cy="78"/>
                </a:xfrm>
                <a:custGeom>
                  <a:avLst/>
                  <a:gdLst>
                    <a:gd name="T0" fmla="*/ 0 w 220"/>
                    <a:gd name="T1" fmla="*/ 77 h 78"/>
                    <a:gd name="T2" fmla="*/ 219 w 220"/>
                    <a:gd name="T3" fmla="*/ 0 h 78"/>
                    <a:gd name="T4" fmla="*/ 0 w 220"/>
                    <a:gd name="T5" fmla="*/ 77 h 78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220" h="78">
                      <a:moveTo>
                        <a:pt x="0" y="77"/>
                      </a:moveTo>
                      <a:lnTo>
                        <a:pt x="219" y="0"/>
                      </a:lnTo>
                      <a:lnTo>
                        <a:pt x="0" y="77"/>
                      </a:lnTo>
                    </a:path>
                  </a:pathLst>
                </a:custGeom>
                <a:noFill/>
                <a:ln w="12700" cap="rnd" cmpd="sng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473" name="Rectangle 50">
                  <a:extLst>
                    <a:ext uri="{FF2B5EF4-FFF2-40B4-BE49-F238E27FC236}">
                      <a16:creationId xmlns:a16="http://schemas.microsoft.com/office/drawing/2014/main" id="{8AEF747E-3227-4E22-9B57-94A9A987CE9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488" y="2783"/>
                  <a:ext cx="508" cy="19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92075" tIns="46038" rIns="92075" bIns="46038"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1400" b="1">
                      <a:solidFill>
                        <a:srgbClr val="000000"/>
                      </a:solidFill>
                      <a:latin typeface="Arial" panose="020B0604020202020204" pitchFamily="34" charset="0"/>
                    </a:rPr>
                    <a:t>cid=cid</a:t>
                  </a:r>
                </a:p>
              </p:txBody>
            </p:sp>
          </p:grpSp>
        </p:grpSp>
        <p:sp>
          <p:nvSpPr>
            <p:cNvPr id="18460" name="Rectangle 52">
              <a:extLst>
                <a:ext uri="{FF2B5EF4-FFF2-40B4-BE49-F238E27FC236}">
                  <a16:creationId xmlns:a16="http://schemas.microsoft.com/office/drawing/2014/main" id="{ACD5DBD6-C703-4E6A-9517-4D2A3F94ED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44" y="3216"/>
              <a:ext cx="667" cy="22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700" b="1">
                  <a:solidFill>
                    <a:srgbClr val="000000"/>
                  </a:solidFill>
                  <a:latin typeface="Arial" panose="020B0604020202020204" pitchFamily="34" charset="0"/>
                </a:rPr>
                <a:t>Courses</a:t>
              </a:r>
            </a:p>
          </p:txBody>
        </p:sp>
        <p:sp>
          <p:nvSpPr>
            <p:cNvPr id="18461" name="Line 55">
              <a:extLst>
                <a:ext uri="{FF2B5EF4-FFF2-40B4-BE49-F238E27FC236}">
                  <a16:creationId xmlns:a16="http://schemas.microsoft.com/office/drawing/2014/main" id="{E3313BA9-4DCC-4D4F-A688-9C08F97111A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64" y="2640"/>
              <a:ext cx="192" cy="144"/>
            </a:xfrm>
            <a:prstGeom prst="lin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8462" name="Line 77">
              <a:extLst>
                <a:ext uri="{FF2B5EF4-FFF2-40B4-BE49-F238E27FC236}">
                  <a16:creationId xmlns:a16="http://schemas.microsoft.com/office/drawing/2014/main" id="{77745DAC-148E-4CBA-99D2-271648368C4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120" y="3024"/>
              <a:ext cx="0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8463" name="Line 78">
              <a:extLst>
                <a:ext uri="{FF2B5EF4-FFF2-40B4-BE49-F238E27FC236}">
                  <a16:creationId xmlns:a16="http://schemas.microsoft.com/office/drawing/2014/main" id="{AC0FCCA3-E46E-478F-B6D4-29714F422D4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20" y="3024"/>
              <a:ext cx="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8464" name="Line 79">
              <a:extLst>
                <a:ext uri="{FF2B5EF4-FFF2-40B4-BE49-F238E27FC236}">
                  <a16:creationId xmlns:a16="http://schemas.microsoft.com/office/drawing/2014/main" id="{5FC7B3B2-0CBF-4BB9-A919-7B7E2B68598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64" y="2592"/>
              <a:ext cx="24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8465" name="Line 80">
              <a:extLst>
                <a:ext uri="{FF2B5EF4-FFF2-40B4-BE49-F238E27FC236}">
                  <a16:creationId xmlns:a16="http://schemas.microsoft.com/office/drawing/2014/main" id="{070C7991-CAF9-45C4-BBA1-779BCED9177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984" y="2592"/>
              <a:ext cx="336" cy="6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8466" name="Line 81">
              <a:extLst>
                <a:ext uri="{FF2B5EF4-FFF2-40B4-BE49-F238E27FC236}">
                  <a16:creationId xmlns:a16="http://schemas.microsoft.com/office/drawing/2014/main" id="{521712F1-DA6D-41D3-80D8-36B925625A4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888" y="2064"/>
              <a:ext cx="528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8467" name="Line 82">
              <a:extLst>
                <a:ext uri="{FF2B5EF4-FFF2-40B4-BE49-F238E27FC236}">
                  <a16:creationId xmlns:a16="http://schemas.microsoft.com/office/drawing/2014/main" id="{DC3A5623-F6A4-4119-A772-DFA8A9C74A2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4800" y="2064"/>
              <a:ext cx="432" cy="1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18448" name="Line 84">
            <a:extLst>
              <a:ext uri="{FF2B5EF4-FFF2-40B4-BE49-F238E27FC236}">
                <a16:creationId xmlns:a16="http://schemas.microsoft.com/office/drawing/2014/main" id="{85BA6CA2-A214-48E3-B920-4EAE3836C6CF}"/>
              </a:ext>
            </a:extLst>
          </p:cNvPr>
          <p:cNvSpPr>
            <a:spLocks noChangeShapeType="1"/>
          </p:cNvSpPr>
          <p:nvPr/>
        </p:nvSpPr>
        <p:spPr bwMode="auto">
          <a:xfrm>
            <a:off x="5181600" y="1828800"/>
            <a:ext cx="533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49" name="Line 85">
            <a:extLst>
              <a:ext uri="{FF2B5EF4-FFF2-40B4-BE49-F238E27FC236}">
                <a16:creationId xmlns:a16="http://schemas.microsoft.com/office/drawing/2014/main" id="{AF7892CD-15AF-490A-86D1-1D519DA1D4C2}"/>
              </a:ext>
            </a:extLst>
          </p:cNvPr>
          <p:cNvSpPr>
            <a:spLocks noChangeShapeType="1"/>
          </p:cNvSpPr>
          <p:nvPr/>
        </p:nvSpPr>
        <p:spPr bwMode="auto">
          <a:xfrm>
            <a:off x="7162800" y="2819400"/>
            <a:ext cx="685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50" name="Text Box 86">
            <a:extLst>
              <a:ext uri="{FF2B5EF4-FFF2-40B4-BE49-F238E27FC236}">
                <a16:creationId xmlns:a16="http://schemas.microsoft.com/office/drawing/2014/main" id="{DCE5F1DF-C399-4374-8B3D-CE9A06FBBA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93926" y="6061075"/>
            <a:ext cx="73120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buFontTx/>
              <a:buNone/>
            </a:pPr>
            <a:r>
              <a:rPr lang="en-US" altLang="en-US" sz="2400"/>
              <a:t>The </a:t>
            </a:r>
            <a:r>
              <a:rPr lang="en-US" altLang="en-US" sz="2400" b="1"/>
              <a:t>optimizer </a:t>
            </a:r>
            <a:r>
              <a:rPr lang="en-US" altLang="en-US" sz="2400"/>
              <a:t>chooses the best execution plan for a query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Slide Number Placeholder 5">
            <a:extLst>
              <a:ext uri="{FF2B5EF4-FFF2-40B4-BE49-F238E27FC236}">
                <a16:creationId xmlns:a16="http://schemas.microsoft.com/office/drawing/2014/main" id="{D7A53971-5A63-428C-8548-C83B6DFC7D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72443ABA-0476-444E-BD1B-AA68A3741285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35</a:t>
            </a:fld>
            <a:endParaRPr lang="en-US" altLang="en-US" sz="1400"/>
          </a:p>
        </p:txBody>
      </p:sp>
      <p:sp>
        <p:nvSpPr>
          <p:cNvPr id="19459" name="Rectangle 2">
            <a:extLst>
              <a:ext uri="{FF2B5EF4-FFF2-40B4-BE49-F238E27FC236}">
                <a16:creationId xmlns:a16="http://schemas.microsoft.com/office/drawing/2014/main" id="{FE08379D-2A60-470D-9194-E12A37BE79C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Database Systems</a:t>
            </a:r>
          </a:p>
        </p:txBody>
      </p:sp>
      <p:sp>
        <p:nvSpPr>
          <p:cNvPr id="19460" name="Rectangle 3">
            <a:extLst>
              <a:ext uri="{FF2B5EF4-FFF2-40B4-BE49-F238E27FC236}">
                <a16:creationId xmlns:a16="http://schemas.microsoft.com/office/drawing/2014/main" id="{CD4CCE6B-1CC3-408E-B74E-B73F81723B1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/>
              <a:t>The big commercial database vendors: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Oracle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IBM (with DB2)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Microsoft (SQL Server)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Sybase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Some free database systems: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Postgres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MySQL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Predator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xfrm>
            <a:off x="754145" y="365125"/>
            <a:ext cx="10840824" cy="1325563"/>
          </a:xfrm>
        </p:spPr>
        <p:txBody>
          <a:bodyPr/>
          <a:lstStyle/>
          <a:p>
            <a:r>
              <a:rPr lang="en-US" dirty="0"/>
              <a:t>Roles in Design, Implementation, and Maintenance of a DBs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idx="1"/>
          </p:nvPr>
        </p:nvSpPr>
        <p:spPr>
          <a:xfrm>
            <a:off x="1069156" y="1830371"/>
            <a:ext cx="9290901" cy="4114800"/>
          </a:xfrm>
        </p:spPr>
        <p:txBody>
          <a:bodyPr/>
          <a:lstStyle/>
          <a:p>
            <a:r>
              <a:rPr lang="en-US" b="1" dirty="0"/>
              <a:t>System Analyst</a:t>
            </a:r>
            <a:r>
              <a:rPr lang="en-US" dirty="0"/>
              <a:t> - specifies system using input from customer; provides complete description of functionality from customer’s and user’s point of view</a:t>
            </a:r>
          </a:p>
          <a:p>
            <a:r>
              <a:rPr lang="en-US" b="1" dirty="0">
                <a:solidFill>
                  <a:srgbClr val="00B050"/>
                </a:solidFill>
              </a:rPr>
              <a:t>Data Scientists: </a:t>
            </a:r>
            <a:r>
              <a:rPr lang="en-US" dirty="0"/>
              <a:t>use all available data sources (internal and external) to analyze and gain insights to help decision makers.</a:t>
            </a:r>
            <a:endParaRPr lang="en-US" b="1" dirty="0">
              <a:solidFill>
                <a:srgbClr val="00B050"/>
              </a:solidFill>
            </a:endParaRPr>
          </a:p>
          <a:p>
            <a:r>
              <a:rPr lang="en-US" b="1" dirty="0"/>
              <a:t>Database Designer</a:t>
            </a:r>
            <a:r>
              <a:rPr lang="en-US" dirty="0"/>
              <a:t> - specifies structure of data that will be stored in database.</a:t>
            </a:r>
          </a:p>
        </p:txBody>
      </p:sp>
      <p:sp>
        <p:nvSpPr>
          <p:cNvPr id="1126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16E2530E-0333-450B-A475-1481B005EBE5}" type="slidenum">
              <a:rPr lang="en-US" smtClean="0"/>
              <a:pPr/>
              <a:t>36</a:t>
            </a:fld>
            <a:endParaRPr lang="en-US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Roles in Design, Implementation and Maintenance of a DBs (</a:t>
            </a:r>
            <a:r>
              <a:rPr lang="en-US" dirty="0" err="1"/>
              <a:t>con’t</a:t>
            </a:r>
            <a:r>
              <a:rPr lang="en-US" dirty="0"/>
              <a:t>)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idx="1"/>
          </p:nvPr>
        </p:nvSpPr>
        <p:spPr>
          <a:xfrm>
            <a:off x="1018095" y="1981200"/>
            <a:ext cx="9379670" cy="4572000"/>
          </a:xfrm>
        </p:spPr>
        <p:txBody>
          <a:bodyPr/>
          <a:lstStyle/>
          <a:p>
            <a:r>
              <a:rPr lang="en-US" b="1" dirty="0"/>
              <a:t>Application Programmer</a:t>
            </a:r>
            <a:r>
              <a:rPr lang="en-US" dirty="0"/>
              <a:t> - implements application programs (transactions) that access data and support enterprise rules</a:t>
            </a:r>
          </a:p>
          <a:p>
            <a:r>
              <a:rPr lang="en-US" b="1" dirty="0"/>
              <a:t>Database Administrator</a:t>
            </a:r>
            <a:r>
              <a:rPr lang="en-US" dirty="0"/>
              <a:t> - maintains database once system is operational: space allocation, performance optimization, database security</a:t>
            </a:r>
          </a:p>
          <a:p>
            <a:r>
              <a:rPr lang="en-US" b="1" dirty="0"/>
              <a:t>System Administrator</a:t>
            </a:r>
            <a:r>
              <a:rPr lang="en-US" dirty="0"/>
              <a:t> - maintains transaction processing system: monitors interconnection of HW and SW modules, deals with failures and congestion</a:t>
            </a:r>
          </a:p>
        </p:txBody>
      </p:sp>
      <p:sp>
        <p:nvSpPr>
          <p:cNvPr id="1229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6000B6A6-0154-4BEE-B583-BB8B4CC61409}" type="slidenum">
              <a:rPr lang="en-US" smtClean="0"/>
              <a:pPr/>
              <a:t>37</a:t>
            </a:fld>
            <a:endParaRPr lang="en-US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2">
            <a:extLst>
              <a:ext uri="{FF2B5EF4-FFF2-40B4-BE49-F238E27FC236}">
                <a16:creationId xmlns:a16="http://schemas.microsoft.com/office/drawing/2014/main" id="{6040561C-22A7-40FD-97E8-4407452004F0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2763838" y="180975"/>
            <a:ext cx="6577012" cy="6096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 fontScale="90000"/>
          </a:bodyPr>
          <a:lstStyle/>
          <a:p>
            <a:r>
              <a:rPr lang="en-US" altLang="en-US" dirty="0">
                <a:effectLst/>
                <a:ea typeface="ＭＳ Ｐゴシック" panose="020B0600070205080204" pitchFamily="34" charset="-128"/>
              </a:rPr>
              <a:t>Database Architecture</a:t>
            </a:r>
          </a:p>
        </p:txBody>
      </p:sp>
      <p:sp>
        <p:nvSpPr>
          <p:cNvPr id="136195" name="Rectangle 3">
            <a:extLst>
              <a:ext uri="{FF2B5EF4-FFF2-40B4-BE49-F238E27FC236}">
                <a16:creationId xmlns:a16="http://schemas.microsoft.com/office/drawing/2014/main" id="{2BEBDB99-CF53-4FB6-A540-1D630F53D7C1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1438275" y="862014"/>
            <a:ext cx="8443913" cy="801687"/>
          </a:xfrm>
        </p:spPr>
        <p:txBody>
          <a:bodyPr>
            <a:normAutofit fontScale="77500" lnSpcReduction="20000"/>
          </a:bodyPr>
          <a:lstStyle/>
          <a:p>
            <a:pPr>
              <a:buFont typeface="Monotype Sorts" charset="2"/>
              <a:buNone/>
            </a:pPr>
            <a:r>
              <a:rPr lang="en-US" altLang="en-US" dirty="0">
                <a:ea typeface="ＭＳ Ｐゴシック" panose="020B0600070205080204" pitchFamily="34" charset="-128"/>
              </a:rPr>
              <a:t>The architecture of a database systems is greatly influenced by</a:t>
            </a:r>
          </a:p>
          <a:p>
            <a:pPr>
              <a:buFont typeface="Monotype Sorts" charset="2"/>
              <a:buNone/>
            </a:pPr>
            <a:r>
              <a:rPr lang="en-US" altLang="en-US" dirty="0">
                <a:ea typeface="ＭＳ Ｐゴシック" panose="020B0600070205080204" pitchFamily="34" charset="-128"/>
              </a:rPr>
              <a:t> the underlying computer system on which the database is running: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1DB7698E-FBC4-4C94-A4F8-04869EEE2763}"/>
              </a:ext>
            </a:extLst>
          </p:cNvPr>
          <p:cNvSpPr txBox="1">
            <a:spLocks noChangeArrowheads="1"/>
          </p:cNvSpPr>
          <p:nvPr/>
        </p:nvSpPr>
        <p:spPr>
          <a:xfrm>
            <a:off x="1438276" y="1735139"/>
            <a:ext cx="8443914" cy="4903787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1pPr>
            <a:lvl2pPr marL="742950" indent="-28575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10858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33CC33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4287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hlink"/>
              </a:buClr>
              <a:buFont typeface="Times New Roman" panose="02020603050405020304" pitchFamily="18" charset="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17716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22288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6860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31432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600450" indent="-22860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>
              <a:defRPr/>
            </a:pPr>
            <a:r>
              <a:rPr lang="en-US" altLang="en-US" kern="0" dirty="0"/>
              <a:t>Database systems structure</a:t>
            </a:r>
          </a:p>
          <a:p>
            <a:pPr lvl="1">
              <a:defRPr/>
            </a:pPr>
            <a:r>
              <a:rPr lang="en-US" altLang="en-US" b="1" kern="0" dirty="0"/>
              <a:t>Centralized databases</a:t>
            </a:r>
          </a:p>
          <a:p>
            <a:pPr lvl="2">
              <a:defRPr/>
            </a:pPr>
            <a:r>
              <a:rPr lang="en-US" altLang="en-US" kern="0" dirty="0"/>
              <a:t>One to a few cores, shared memory</a:t>
            </a:r>
          </a:p>
          <a:p>
            <a:pPr lvl="1">
              <a:defRPr/>
            </a:pPr>
            <a:r>
              <a:rPr lang="en-US" altLang="en-US" b="1" kern="0" dirty="0"/>
              <a:t>Client-server</a:t>
            </a:r>
          </a:p>
          <a:p>
            <a:pPr lvl="2">
              <a:defRPr/>
            </a:pPr>
            <a:r>
              <a:rPr lang="en-US" altLang="en-US" kern="0" dirty="0"/>
              <a:t>One server machine executes work on behalf of multiple client machines.</a:t>
            </a:r>
          </a:p>
          <a:p>
            <a:pPr lvl="1">
              <a:defRPr/>
            </a:pPr>
            <a:r>
              <a:rPr lang="en-US" altLang="en-US" b="1" kern="0" dirty="0"/>
              <a:t>Parallel databases</a:t>
            </a:r>
          </a:p>
          <a:p>
            <a:pPr lvl="2">
              <a:defRPr/>
            </a:pPr>
            <a:r>
              <a:rPr lang="en-US" altLang="en-US" kern="0" dirty="0"/>
              <a:t>Many core shared memory</a:t>
            </a:r>
          </a:p>
          <a:p>
            <a:pPr lvl="2">
              <a:defRPr/>
            </a:pPr>
            <a:r>
              <a:rPr lang="en-US" altLang="en-US" kern="0" dirty="0"/>
              <a:t>Shared disk</a:t>
            </a:r>
          </a:p>
          <a:p>
            <a:pPr lvl="2">
              <a:defRPr/>
            </a:pPr>
            <a:r>
              <a:rPr lang="en-US" altLang="en-US" kern="0" dirty="0"/>
              <a:t>Shared nothing</a:t>
            </a:r>
          </a:p>
          <a:p>
            <a:pPr lvl="1">
              <a:defRPr/>
            </a:pPr>
            <a:r>
              <a:rPr lang="en-US" altLang="en-US" b="1" kern="0" dirty="0"/>
              <a:t>Distributed databases</a:t>
            </a:r>
          </a:p>
          <a:p>
            <a:pPr lvl="2">
              <a:defRPr/>
            </a:pPr>
            <a:r>
              <a:rPr lang="en-US" altLang="en-US" kern="0" dirty="0">
                <a:sym typeface="Symbol" panose="05050102010706020507" pitchFamily="18" charset="2"/>
              </a:rPr>
              <a:t>Geographical distribution</a:t>
            </a:r>
          </a:p>
          <a:p>
            <a:pPr lvl="2">
              <a:defRPr/>
            </a:pPr>
            <a:r>
              <a:rPr lang="en-US" altLang="en-US" kern="0" dirty="0">
                <a:sym typeface="Symbol" panose="05050102010706020507" pitchFamily="18" charset="2"/>
              </a:rPr>
              <a:t>Schema/data heterogeneity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242" name="Picture 1">
            <a:extLst>
              <a:ext uri="{FF2B5EF4-FFF2-40B4-BE49-F238E27FC236}">
                <a16:creationId xmlns:a16="http://schemas.microsoft.com/office/drawing/2014/main" id="{BC47FA89-E2B8-4B19-BC1A-390F8FF15E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47" t="20924" r="22945" b="8073"/>
          <a:stretch>
            <a:fillRect/>
          </a:stretch>
        </p:blipFill>
        <p:spPr bwMode="auto">
          <a:xfrm>
            <a:off x="2908300" y="1262063"/>
            <a:ext cx="6375400" cy="50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C03F79A-FD12-4C4B-A3A5-73D8E251E3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63838" y="180975"/>
            <a:ext cx="6577012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2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+mj-lt"/>
                <a:ea typeface="ＭＳ Ｐゴシック" charset="-128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2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Helvetica" charset="0"/>
                <a:ea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2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Helvetica" charset="0"/>
                <a:ea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2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Helvetica" charset="0"/>
                <a:ea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2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Helvetica" charset="0"/>
                <a:ea typeface="ＭＳ Ｐゴシック" charset="-128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2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Helvetica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2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Helvetica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2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Helvetica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2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Helvetica" charset="0"/>
              </a:defRPr>
            </a:lvl9pPr>
          </a:lstStyle>
          <a:p>
            <a:pPr>
              <a:defRPr/>
            </a:pPr>
            <a:r>
              <a:rPr lang="en-US" altLang="en-US" dirty="0">
                <a:ea typeface="ＭＳ Ｐゴシック" panose="020B0600070205080204" pitchFamily="34" charset="-128"/>
              </a:rPr>
              <a:t>Centralized </a:t>
            </a:r>
            <a:r>
              <a:rPr lang="en-US" altLang="en-US" kern="0" dirty="0">
                <a:effectLst/>
                <a:ea typeface="ＭＳ Ｐゴシック" panose="020B0600070205080204" pitchFamily="34" charset="-128"/>
              </a:rPr>
              <a:t>Database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2400" y="1494481"/>
            <a:ext cx="3962743" cy="3962743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575" y="776073"/>
            <a:ext cx="1549400" cy="1549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5585" y="776073"/>
            <a:ext cx="1549400" cy="1549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2962" y="776073"/>
            <a:ext cx="4876800" cy="16637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0575" y="2917053"/>
            <a:ext cx="4597400" cy="17653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989438" y="5256256"/>
            <a:ext cx="7587048" cy="132343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+mj-lt"/>
              </a:rPr>
              <a:t>Increasingly many companies see themselves as </a:t>
            </a:r>
            <a:r>
              <a:rPr lang="en-US" sz="4000" b="1" dirty="0">
                <a:latin typeface="+mj-lt"/>
              </a:rPr>
              <a:t>data driven</a:t>
            </a:r>
            <a:r>
              <a:rPr lang="en-US" sz="4000" dirty="0">
                <a:latin typeface="+mj-lt"/>
              </a:rPr>
              <a:t>.</a:t>
            </a:r>
          </a:p>
        </p:txBody>
      </p:sp>
      <p:sp>
        <p:nvSpPr>
          <p:cNvPr id="11" name="Rectangle 10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7124524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266" name="Picture 1">
            <a:extLst>
              <a:ext uri="{FF2B5EF4-FFF2-40B4-BE49-F238E27FC236}">
                <a16:creationId xmlns:a16="http://schemas.microsoft.com/office/drawing/2014/main" id="{7F5E0BD4-C97D-4A97-B496-B9E1EFD36E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89" t="8846" r="2309" b="19743"/>
          <a:stretch>
            <a:fillRect/>
          </a:stretch>
        </p:blipFill>
        <p:spPr bwMode="auto">
          <a:xfrm>
            <a:off x="1647826" y="477839"/>
            <a:ext cx="8448675" cy="4897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B6C7DF3-26B1-498F-A7BA-82EBA46B1994}"/>
              </a:ext>
            </a:extLst>
          </p:cNvPr>
          <p:cNvSpPr/>
          <p:nvPr/>
        </p:nvSpPr>
        <p:spPr>
          <a:xfrm>
            <a:off x="1537494" y="5739368"/>
            <a:ext cx="8669338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lvl="2">
              <a:defRPr/>
            </a:pPr>
            <a:r>
              <a:rPr lang="en-US" altLang="en-US" kern="0" dirty="0"/>
              <a:t>One server machine executes work on behalf of multiple client machines.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C34F3EDD-96D7-40C9-ACAA-FAFCED4149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59013" y="76200"/>
            <a:ext cx="6577012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2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+mj-lt"/>
                <a:ea typeface="ＭＳ Ｐゴシック" charset="-128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2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Helvetica" charset="0"/>
                <a:ea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2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Helvetica" charset="0"/>
                <a:ea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2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Helvetica" charset="0"/>
                <a:ea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2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Helvetica" charset="0"/>
                <a:ea typeface="ＭＳ Ｐゴシック" charset="-128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2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Helvetica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2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Helvetica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2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Helvetica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2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Helvetica" charset="0"/>
              </a:defRPr>
            </a:lvl9pPr>
          </a:lstStyle>
          <a:p>
            <a:pPr>
              <a:defRPr/>
            </a:pPr>
            <a:r>
              <a:rPr lang="en-US" altLang="en-US" dirty="0">
                <a:ea typeface="ＭＳ Ｐゴシック" panose="020B0600070205080204" pitchFamily="34" charset="-128"/>
              </a:rPr>
              <a:t>Parallel </a:t>
            </a:r>
            <a:r>
              <a:rPr lang="en-US" altLang="en-US" kern="0" dirty="0">
                <a:effectLst/>
                <a:ea typeface="ＭＳ Ｐゴシック" panose="020B0600070205080204" pitchFamily="34" charset="-128"/>
              </a:rPr>
              <a:t>Database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D2D9F66-7734-4E16-B829-D8BAB608F227}"/>
              </a:ext>
            </a:extLst>
          </p:cNvPr>
          <p:cNvSpPr/>
          <p:nvPr/>
        </p:nvSpPr>
        <p:spPr>
          <a:xfrm>
            <a:off x="1866899" y="693282"/>
            <a:ext cx="840105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00150" lvl="2" indent="-285750">
              <a:buFont typeface="Arial" panose="020B0604020202020204" pitchFamily="34" charset="0"/>
              <a:buChar char="•"/>
              <a:defRPr/>
            </a:pPr>
            <a:r>
              <a:rPr lang="en-US" altLang="en-US" kern="0" dirty="0">
                <a:solidFill>
                  <a:srgbClr val="000000"/>
                </a:solidFill>
              </a:rPr>
              <a:t>Many core shared memory</a:t>
            </a:r>
          </a:p>
          <a:p>
            <a:pPr marL="1200150" lvl="2" indent="-285750">
              <a:buFont typeface="Arial" panose="020B0604020202020204" pitchFamily="34" charset="0"/>
              <a:buChar char="•"/>
              <a:defRPr/>
            </a:pPr>
            <a:r>
              <a:rPr lang="en-US" altLang="en-US" kern="0" dirty="0">
                <a:solidFill>
                  <a:srgbClr val="000000"/>
                </a:solidFill>
              </a:rPr>
              <a:t>Shared disk</a:t>
            </a:r>
          </a:p>
          <a:p>
            <a:pPr marL="1200150" lvl="2" indent="-285750">
              <a:buFont typeface="Arial" panose="020B0604020202020204" pitchFamily="34" charset="0"/>
              <a:buChar char="•"/>
              <a:defRPr/>
            </a:pPr>
            <a:r>
              <a:rPr lang="en-US" altLang="en-US" kern="0" dirty="0">
                <a:solidFill>
                  <a:srgbClr val="000000"/>
                </a:solidFill>
              </a:rPr>
              <a:t>Shared nothing</a:t>
            </a:r>
          </a:p>
          <a:p>
            <a:pPr lvl="2">
              <a:defRPr/>
            </a:pPr>
            <a:endParaRPr lang="en-US" altLang="en-US" dirty="0">
              <a:sym typeface="Symbol" panose="05050102010706020507" pitchFamily="18" charset="2"/>
            </a:endParaRPr>
          </a:p>
        </p:txBody>
      </p:sp>
      <p:pic>
        <p:nvPicPr>
          <p:cNvPr id="4" name="Picture 3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08253900-2150-46E2-9D97-CD035534A3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6899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314" name="Picture 1">
            <a:extLst>
              <a:ext uri="{FF2B5EF4-FFF2-40B4-BE49-F238E27FC236}">
                <a16:creationId xmlns:a16="http://schemas.microsoft.com/office/drawing/2014/main" id="{0B7E7233-B4A6-4703-891A-0A530FC3E3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4" t="18877" r="2425" b="17461"/>
          <a:stretch>
            <a:fillRect/>
          </a:stretch>
        </p:blipFill>
        <p:spPr bwMode="auto">
          <a:xfrm>
            <a:off x="2076450" y="1866878"/>
            <a:ext cx="8296129" cy="41793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52036D8-9721-4E28-AAAB-7E2FF90AB5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62345" y="202167"/>
            <a:ext cx="6577013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2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+mj-lt"/>
                <a:ea typeface="ＭＳ Ｐゴシック" charset="-128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2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Helvetica" charset="0"/>
                <a:ea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2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Helvetica" charset="0"/>
                <a:ea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2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Helvetica" charset="0"/>
                <a:ea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2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Helvetica" charset="0"/>
                <a:ea typeface="ＭＳ Ｐゴシック" charset="-128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2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Helvetica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2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Helvetica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2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Helvetica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2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Helvetica" charset="0"/>
              </a:defRPr>
            </a:lvl9pPr>
          </a:lstStyle>
          <a:p>
            <a:pPr>
              <a:defRPr/>
            </a:pPr>
            <a:r>
              <a:rPr lang="en-US" altLang="en-US" dirty="0">
                <a:ea typeface="ＭＳ Ｐゴシック" panose="020B0600070205080204" pitchFamily="34" charset="-128"/>
              </a:rPr>
              <a:t>Distributed </a:t>
            </a:r>
            <a:r>
              <a:rPr lang="en-US" altLang="en-US" kern="0" dirty="0">
                <a:effectLst/>
                <a:ea typeface="ＭＳ Ｐゴシック" panose="020B0600070205080204" pitchFamily="34" charset="-128"/>
              </a:rPr>
              <a:t>Database</a:t>
            </a:r>
          </a:p>
        </p:txBody>
      </p:sp>
      <p:sp>
        <p:nvSpPr>
          <p:cNvPr id="141316" name="Rectangle 3">
            <a:extLst>
              <a:ext uri="{FF2B5EF4-FFF2-40B4-BE49-F238E27FC236}">
                <a16:creationId xmlns:a16="http://schemas.microsoft.com/office/drawing/2014/main" id="{CADD9CC3-49E6-461B-AAD3-54435035FA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79763" y="1013934"/>
            <a:ext cx="479901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35000"/>
              </a:spcBef>
              <a:buClr>
                <a:schemeClr val="tx2"/>
              </a:buClr>
              <a:buSzPct val="9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chemeClr val="folHlink"/>
              </a:buClr>
              <a:buSzPct val="80000"/>
              <a:buFont typeface="Monotype Sorts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2pPr>
            <a:lvl3pPr>
              <a:spcBef>
                <a:spcPct val="35000"/>
              </a:spcBef>
              <a:buClr>
                <a:srgbClr val="33CC33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Font typeface="Times New Roman" panose="02020603050405020304" pitchFamily="18" charset="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lvl="2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dirty="0">
                <a:sym typeface="Symbol" panose="05050102010706020507" pitchFamily="18" charset="2"/>
              </a:rPr>
              <a:t>Geographical distribution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标题 1"/>
          <p:cNvSpPr>
            <a:spLocks noGrp="1"/>
          </p:cNvSpPr>
          <p:nvPr>
            <p:ph type="title"/>
          </p:nvPr>
        </p:nvSpPr>
        <p:spPr>
          <a:xfrm>
            <a:off x="2209800" y="260350"/>
            <a:ext cx="7772400" cy="1143000"/>
          </a:xfrm>
        </p:spPr>
        <p:txBody>
          <a:bodyPr/>
          <a:lstStyle/>
          <a:p>
            <a:pPr algn="ctr"/>
            <a:r>
              <a:rPr lang="en-US" altLang="zh-CN" dirty="0">
                <a:ea typeface="SimSun" pitchFamily="2" charset="-122"/>
              </a:rPr>
              <a:t>Example 1</a:t>
            </a:r>
            <a:endParaRPr lang="zh-CN" altLang="en-US" dirty="0">
              <a:ea typeface="SimSun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524000" y="1295400"/>
            <a:ext cx="9144000" cy="4540250"/>
          </a:xfrm>
        </p:spPr>
        <p:txBody>
          <a:bodyPr>
            <a:normAutofit fontScale="92500"/>
          </a:bodyPr>
          <a:lstStyle/>
          <a:p>
            <a:pPr>
              <a:buFontTx/>
              <a:buNone/>
            </a:pPr>
            <a:r>
              <a:rPr lang="en-US" altLang="zh-CN" sz="2400" dirty="0">
                <a:solidFill>
                  <a:srgbClr val="0000F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show databases; </a:t>
            </a:r>
          </a:p>
          <a:p>
            <a:pPr>
              <a:buFontTx/>
              <a:buNone/>
            </a:pPr>
            <a:r>
              <a:rPr lang="en-US" altLang="zh-CN" sz="2400" dirty="0">
                <a:solidFill>
                  <a:srgbClr val="0000F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CREATE database test;</a:t>
            </a:r>
          </a:p>
          <a:p>
            <a:pPr>
              <a:buFontTx/>
              <a:buNone/>
            </a:pPr>
            <a:r>
              <a:rPr lang="en-US" altLang="zh-CN" sz="2400" dirty="0">
                <a:solidFill>
                  <a:srgbClr val="0000F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use test;</a:t>
            </a:r>
          </a:p>
          <a:p>
            <a:pPr>
              <a:buFontTx/>
              <a:buNone/>
            </a:pPr>
            <a:r>
              <a:rPr lang="en-US" altLang="zh-CN" sz="2400" dirty="0">
                <a:solidFill>
                  <a:srgbClr val="0000F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CREATE TABLE member ( </a:t>
            </a:r>
            <a:br>
              <a:rPr lang="en-US" altLang="zh-CN" sz="2400" dirty="0">
                <a:solidFill>
                  <a:srgbClr val="0000F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</a:br>
            <a:r>
              <a:rPr lang="en-US" altLang="zh-CN" sz="2400" dirty="0">
                <a:solidFill>
                  <a:srgbClr val="0000F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            name </a:t>
            </a:r>
            <a:r>
              <a:rPr lang="en-US" altLang="zh-CN" sz="2400" dirty="0" err="1">
                <a:solidFill>
                  <a:srgbClr val="0000F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varchar</a:t>
            </a:r>
            <a:r>
              <a:rPr lang="en-US" altLang="zh-CN" sz="2400" dirty="0">
                <a:solidFill>
                  <a:srgbClr val="0000F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(50), </a:t>
            </a:r>
          </a:p>
          <a:p>
            <a:pPr>
              <a:buFontTx/>
              <a:buNone/>
            </a:pPr>
            <a:r>
              <a:rPr lang="en-US" altLang="zh-CN" sz="2400" dirty="0">
                <a:solidFill>
                  <a:srgbClr val="0000F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                email </a:t>
            </a:r>
            <a:r>
              <a:rPr lang="en-US" altLang="zh-CN" sz="2400" dirty="0" err="1">
                <a:solidFill>
                  <a:srgbClr val="0000F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varchar</a:t>
            </a:r>
            <a:r>
              <a:rPr lang="en-US" altLang="zh-CN" sz="2400" dirty="0">
                <a:solidFill>
                  <a:srgbClr val="0000F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(100),</a:t>
            </a:r>
          </a:p>
          <a:p>
            <a:pPr>
              <a:buFontTx/>
              <a:buNone/>
            </a:pPr>
            <a:r>
              <a:rPr lang="en-US" altLang="zh-CN" sz="2400" dirty="0">
                <a:solidFill>
                  <a:srgbClr val="0000F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                country </a:t>
            </a:r>
            <a:r>
              <a:rPr lang="en-US" altLang="zh-CN" sz="2400" dirty="0" err="1">
                <a:solidFill>
                  <a:srgbClr val="0000F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varchar</a:t>
            </a:r>
            <a:r>
              <a:rPr lang="en-US" altLang="zh-CN" sz="2400" dirty="0">
                <a:solidFill>
                  <a:srgbClr val="0000F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(50), </a:t>
            </a:r>
            <a:br>
              <a:rPr lang="en-US" altLang="zh-CN" sz="2400" dirty="0">
                <a:solidFill>
                  <a:srgbClr val="0000F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</a:br>
            <a:r>
              <a:rPr lang="en-US" altLang="zh-CN" sz="2400" dirty="0">
                <a:solidFill>
                  <a:srgbClr val="0000F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            PRIMARY KEY (name));</a:t>
            </a:r>
          </a:p>
          <a:p>
            <a:pPr>
              <a:buFontTx/>
              <a:buNone/>
            </a:pPr>
            <a:endParaRPr lang="en-US" altLang="zh-CN" sz="2400" dirty="0">
              <a:solidFill>
                <a:srgbClr val="0000FF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  <a:p>
            <a:pPr>
              <a:buFontTx/>
              <a:buNone/>
            </a:pPr>
            <a:r>
              <a:rPr lang="en-US" altLang="zh-CN" sz="2400" dirty="0">
                <a:solidFill>
                  <a:srgbClr val="0000F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INSERT INTO member  VALUES ('Smith‘, ‘smith@gmail.com’, ‘USA’);</a:t>
            </a:r>
          </a:p>
          <a:p>
            <a:pPr>
              <a:buFontTx/>
              <a:buNone/>
            </a:pPr>
            <a:r>
              <a:rPr lang="en-US" altLang="zh-CN" dirty="0">
                <a:solidFill>
                  <a:srgbClr val="0000F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SELECT * from member;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标题 1"/>
          <p:cNvSpPr>
            <a:spLocks noGrp="1"/>
          </p:cNvSpPr>
          <p:nvPr>
            <p:ph type="title"/>
          </p:nvPr>
        </p:nvSpPr>
        <p:spPr>
          <a:xfrm>
            <a:off x="2209800" y="260350"/>
            <a:ext cx="7772400" cy="1143000"/>
          </a:xfrm>
        </p:spPr>
        <p:txBody>
          <a:bodyPr/>
          <a:lstStyle/>
          <a:p>
            <a:pPr algn="ctr"/>
            <a:r>
              <a:rPr lang="en-US" altLang="zh-CN" dirty="0">
                <a:ea typeface="SimSun" pitchFamily="2" charset="-122"/>
              </a:rPr>
              <a:t>Example 2</a:t>
            </a:r>
            <a:endParaRPr lang="zh-CN" altLang="en-US" dirty="0">
              <a:ea typeface="SimSun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524000" y="1403350"/>
            <a:ext cx="8686800" cy="4540250"/>
          </a:xfrm>
        </p:spPr>
        <p:txBody>
          <a:bodyPr/>
          <a:lstStyle/>
          <a:p>
            <a:pPr>
              <a:buFontTx/>
              <a:buNone/>
            </a:pPr>
            <a:r>
              <a:rPr lang="en-US" altLang="zh-CN" sz="2400" dirty="0">
                <a:solidFill>
                  <a:srgbClr val="0000F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CREATE TABLE employee ( </a:t>
            </a:r>
            <a:br>
              <a:rPr lang="en-US" altLang="zh-CN" sz="2400" dirty="0">
                <a:solidFill>
                  <a:srgbClr val="0000F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</a:br>
            <a:r>
              <a:rPr lang="en-US" altLang="zh-CN" sz="2400" dirty="0">
                <a:solidFill>
                  <a:srgbClr val="0000F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            </a:t>
            </a:r>
            <a:r>
              <a:rPr lang="en-US" altLang="zh-CN" sz="2400" dirty="0" err="1">
                <a:solidFill>
                  <a:srgbClr val="0000F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empID</a:t>
            </a:r>
            <a:r>
              <a:rPr lang="en-US" altLang="zh-CN" sz="2400" dirty="0">
                <a:solidFill>
                  <a:srgbClr val="0000F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 </a:t>
            </a:r>
            <a:r>
              <a:rPr lang="en-US" altLang="zh-CN" sz="2400" dirty="0" err="1">
                <a:solidFill>
                  <a:srgbClr val="0000F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int</a:t>
            </a:r>
            <a:r>
              <a:rPr lang="en-US" altLang="zh-CN" sz="2400" dirty="0">
                <a:solidFill>
                  <a:srgbClr val="0000F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(11) NOT NULL  AUTO_INCREMENT, </a:t>
            </a:r>
            <a:br>
              <a:rPr lang="en-US" altLang="zh-CN" sz="2400" dirty="0">
                <a:solidFill>
                  <a:srgbClr val="0000F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</a:br>
            <a:r>
              <a:rPr lang="en-US" altLang="zh-CN" sz="2400" dirty="0">
                <a:solidFill>
                  <a:srgbClr val="0000F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            </a:t>
            </a:r>
            <a:r>
              <a:rPr lang="en-US" altLang="zh-CN" sz="2400" dirty="0" err="1">
                <a:solidFill>
                  <a:srgbClr val="0000F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firstName</a:t>
            </a:r>
            <a:r>
              <a:rPr lang="en-US" altLang="zh-CN" sz="2400" dirty="0">
                <a:solidFill>
                  <a:srgbClr val="0000F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 </a:t>
            </a:r>
            <a:r>
              <a:rPr lang="en-US" altLang="zh-CN" sz="2400" dirty="0" err="1">
                <a:solidFill>
                  <a:srgbClr val="0000F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varchar</a:t>
            </a:r>
            <a:r>
              <a:rPr lang="en-US" altLang="zh-CN" sz="2400" dirty="0">
                <a:solidFill>
                  <a:srgbClr val="0000F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(100) DEFAULT NULL, </a:t>
            </a:r>
            <a:br>
              <a:rPr lang="en-US" altLang="zh-CN" sz="2400" dirty="0">
                <a:solidFill>
                  <a:srgbClr val="0000F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</a:br>
            <a:r>
              <a:rPr lang="en-US" altLang="zh-CN" sz="2400" dirty="0">
                <a:solidFill>
                  <a:srgbClr val="0000F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            PRIMARY KEY (</a:t>
            </a:r>
            <a:r>
              <a:rPr lang="en-US" altLang="zh-CN" sz="2400" dirty="0" err="1">
                <a:solidFill>
                  <a:srgbClr val="0000F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empID</a:t>
            </a:r>
            <a:r>
              <a:rPr lang="en-US" altLang="zh-CN" sz="2400" dirty="0">
                <a:solidFill>
                  <a:srgbClr val="0000F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));</a:t>
            </a:r>
          </a:p>
          <a:p>
            <a:pPr>
              <a:buFontTx/>
              <a:buNone/>
            </a:pPr>
            <a:endParaRPr lang="en-US" altLang="zh-CN" sz="2400" dirty="0">
              <a:solidFill>
                <a:srgbClr val="0000FF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  <a:p>
            <a:pPr>
              <a:buFontTx/>
              <a:buNone/>
            </a:pPr>
            <a:r>
              <a:rPr lang="en-US" altLang="zh-CN" sz="2400" dirty="0">
                <a:solidFill>
                  <a:srgbClr val="0000F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INSERT INTO employee( </a:t>
            </a:r>
            <a:r>
              <a:rPr lang="en-US" altLang="zh-CN" sz="2400" dirty="0" err="1">
                <a:solidFill>
                  <a:srgbClr val="0000F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firstName</a:t>
            </a:r>
            <a:r>
              <a:rPr lang="en-US" altLang="zh-CN" sz="2400" dirty="0">
                <a:solidFill>
                  <a:srgbClr val="0000F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)   VALUES ('Smith');</a:t>
            </a:r>
          </a:p>
          <a:p>
            <a:pPr>
              <a:buFontTx/>
              <a:buNone/>
            </a:pPr>
            <a:r>
              <a:rPr lang="en-US" altLang="zh-CN" dirty="0">
                <a:solidFill>
                  <a:srgbClr val="0000F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SELECT * from employee;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5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77622"/>
          </a:xfrm>
        </p:spPr>
        <p:txBody>
          <a:bodyPr>
            <a:normAutofit fontScale="90000"/>
          </a:bodyPr>
          <a:lstStyle/>
          <a:p>
            <a:r>
              <a:rPr lang="en-US" dirty="0"/>
              <a:t>Even more “traditional” companies…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47433"/>
            <a:ext cx="5834063" cy="140787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6238" y="1545115"/>
            <a:ext cx="5246306" cy="308343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1144" y="4730916"/>
            <a:ext cx="7399431" cy="1758667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981080" y="5443538"/>
            <a:ext cx="5029200" cy="3286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6990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88063"/>
            <a:ext cx="10515600" cy="2852737"/>
          </a:xfrm>
        </p:spPr>
        <p:txBody>
          <a:bodyPr/>
          <a:lstStyle/>
          <a:p>
            <a:r>
              <a:rPr lang="en-US" dirty="0"/>
              <a:t>The world is increasingly</a:t>
            </a:r>
            <a:r>
              <a:rPr lang="en-US" b="1" dirty="0"/>
              <a:t> </a:t>
            </a:r>
            <a:br>
              <a:rPr lang="en-US" b="1" dirty="0"/>
            </a:br>
            <a:r>
              <a:rPr lang="en-US" b="1" dirty="0"/>
              <a:t>driven by data…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6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137322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Lecture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endParaRPr lang="en-US" dirty="0">
              <a:latin typeface="+mj-lt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+mj-lt"/>
              </a:rPr>
              <a:t>Introduction</a:t>
            </a:r>
          </a:p>
          <a:p>
            <a:pPr lvl="1"/>
            <a:endParaRPr lang="en-US" dirty="0">
              <a:latin typeface="+mj-lt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+mj-lt"/>
              </a:rPr>
              <a:t>Overview of the relational data model</a:t>
            </a:r>
          </a:p>
          <a:p>
            <a:pPr lvl="1"/>
            <a:endParaRPr lang="en-US" dirty="0">
              <a:latin typeface="+mj-lt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+mj-lt"/>
              </a:rPr>
              <a:t>Overview of DBMS topics: Key concepts &amp; challenges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26275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1400" b="1" i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Introduction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01959-B587-3B45-A9B3-C17F42F09305}" type="slidenum">
              <a:rPr lang="en-US" smtClean="0"/>
              <a:t>8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39610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5118538"/>
            <a:ext cx="8610600" cy="88286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you will learn about in this section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14539"/>
            <a:ext cx="10515600" cy="4175783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 dirty="0">
                <a:latin typeface="+mj-lt"/>
              </a:rPr>
              <a:t>Motivation for studying DBs</a:t>
            </a:r>
          </a:p>
          <a:p>
            <a:pPr marL="514350" indent="-514350">
              <a:buAutoNum type="arabicPeriod"/>
            </a:pPr>
            <a:endParaRPr lang="en-US" dirty="0">
              <a:latin typeface="+mj-lt"/>
            </a:endParaRPr>
          </a:p>
          <a:p>
            <a:pPr marL="514350" indent="-514350">
              <a:buAutoNum type="arabicPeriod"/>
            </a:pPr>
            <a:r>
              <a:rPr lang="en-US" dirty="0">
                <a:latin typeface="+mj-lt"/>
              </a:rPr>
              <a:t>Overview of lecture coverage</a:t>
            </a:r>
          </a:p>
          <a:p>
            <a:pPr marL="514350" indent="-514350">
              <a:buAutoNum type="arabicPeriod"/>
            </a:pPr>
            <a:endParaRPr lang="en-US" dirty="0">
              <a:latin typeface="+mj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2A6B5-0D7C-48A8-B49A-953CF10F77E3}" type="slidenum">
              <a:rPr lang="en-US" smtClean="0"/>
              <a:pPr/>
              <a:t>9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0" y="-22510"/>
            <a:ext cx="12192000" cy="307777"/>
            <a:chOff x="0" y="-22510"/>
            <a:chExt cx="12192000" cy="30777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26275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8780" y="-22510"/>
              <a:ext cx="8386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Section 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883214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5945</TotalTime>
  <Words>1858</Words>
  <Application>Microsoft Office PowerPoint</Application>
  <PresentationFormat>Widescreen</PresentationFormat>
  <Paragraphs>414</Paragraphs>
  <Slides>44</Slides>
  <Notes>17</Notes>
  <HiddenSlides>1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44</vt:i4>
      </vt:variant>
    </vt:vector>
  </HeadingPairs>
  <TitlesOfParts>
    <vt:vector size="56" baseType="lpstr">
      <vt:lpstr>Arial</vt:lpstr>
      <vt:lpstr>Arial Unicode MS</vt:lpstr>
      <vt:lpstr>Book Antiqua</vt:lpstr>
      <vt:lpstr>Calibri</vt:lpstr>
      <vt:lpstr>Calibri Light</vt:lpstr>
      <vt:lpstr>Helvetica</vt:lpstr>
      <vt:lpstr>Monotype Sorts</vt:lpstr>
      <vt:lpstr>Times New Roman</vt:lpstr>
      <vt:lpstr>Webdings</vt:lpstr>
      <vt:lpstr>Office Theme</vt:lpstr>
      <vt:lpstr>Chart</vt:lpstr>
      <vt:lpstr>Document</vt:lpstr>
      <vt:lpstr>COMP 282 Introduction to Database</vt:lpstr>
      <vt:lpstr>PowerPoint Presentation</vt:lpstr>
      <vt:lpstr>PowerPoint Presentation</vt:lpstr>
      <vt:lpstr>PowerPoint Presentation</vt:lpstr>
      <vt:lpstr>Even more “traditional” companies…</vt:lpstr>
      <vt:lpstr>The world is increasingly  driven by data… </vt:lpstr>
      <vt:lpstr>Today’s Lecture</vt:lpstr>
      <vt:lpstr>1. Introduction</vt:lpstr>
      <vt:lpstr>What you will learn about in this section</vt:lpstr>
      <vt:lpstr>PowerPoint Presentation</vt:lpstr>
      <vt:lpstr>Why should you study databases?</vt:lpstr>
      <vt:lpstr>From a user’s perspective</vt:lpstr>
      <vt:lpstr>Database internals</vt:lpstr>
      <vt:lpstr>2. Overview of the relational data model</vt:lpstr>
      <vt:lpstr>What you will learn about in this section</vt:lpstr>
      <vt:lpstr>What is a DBMS?</vt:lpstr>
      <vt:lpstr>A Motivating, Running Example</vt:lpstr>
      <vt:lpstr>Data models</vt:lpstr>
      <vt:lpstr>Modeling the Course Management System</vt:lpstr>
      <vt:lpstr>Modeling the Course Management System</vt:lpstr>
      <vt:lpstr>Other Schemata…</vt:lpstr>
      <vt:lpstr>Data independence</vt:lpstr>
      <vt:lpstr>3. Overview of DBMS topics</vt:lpstr>
      <vt:lpstr>Database Management Systems</vt:lpstr>
      <vt:lpstr>Example of a Traditional Database Application</vt:lpstr>
      <vt:lpstr>Can we do it without a DBMS ?</vt:lpstr>
      <vt:lpstr>Doing it without a DBMS...</vt:lpstr>
      <vt:lpstr>Problems without an DBMS...</vt:lpstr>
      <vt:lpstr>Enters a DBMS</vt:lpstr>
      <vt:lpstr>Functionality of a DBMS</vt:lpstr>
      <vt:lpstr>How the Programmer Sees the DBMS</vt:lpstr>
      <vt:lpstr>How the Programmer Sees the DBMS</vt:lpstr>
      <vt:lpstr>Queries</vt:lpstr>
      <vt:lpstr>Queries, behind the scene</vt:lpstr>
      <vt:lpstr>Database Systems</vt:lpstr>
      <vt:lpstr>Roles in Design, Implementation, and Maintenance of a DBs</vt:lpstr>
      <vt:lpstr>Roles in Design, Implementation and Maintenance of a DBs (con’t)</vt:lpstr>
      <vt:lpstr>Database Architecture</vt:lpstr>
      <vt:lpstr>PowerPoint Presentation</vt:lpstr>
      <vt:lpstr>PowerPoint Presentation</vt:lpstr>
      <vt:lpstr>PowerPoint Presentation</vt:lpstr>
      <vt:lpstr>PowerPoint Presentation</vt:lpstr>
      <vt:lpstr>Example 1</vt:lpstr>
      <vt:lpstr>Example 2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145 Style Guide</dc:title>
  <dc:creator>Alex Ratner</dc:creator>
  <cp:lastModifiedBy>Mahdi Ebi</cp:lastModifiedBy>
  <cp:revision>207</cp:revision>
  <cp:lastPrinted>2020-01-28T21:53:28Z</cp:lastPrinted>
  <dcterms:created xsi:type="dcterms:W3CDTF">2015-09-11T05:09:33Z</dcterms:created>
  <dcterms:modified xsi:type="dcterms:W3CDTF">2020-08-14T05:09:08Z</dcterms:modified>
</cp:coreProperties>
</file>